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97" r:id="rId6"/>
    <p:sldId id="358" r:id="rId7"/>
    <p:sldId id="434" r:id="rId8"/>
    <p:sldId id="435" r:id="rId9"/>
    <p:sldId id="369" r:id="rId10"/>
    <p:sldId id="349" r:id="rId11"/>
    <p:sldId id="417" r:id="rId12"/>
    <p:sldId id="442" r:id="rId13"/>
    <p:sldId id="419" r:id="rId14"/>
    <p:sldId id="424" r:id="rId15"/>
    <p:sldId id="302" r:id="rId16"/>
    <p:sldId id="431" r:id="rId17"/>
    <p:sldId id="422" r:id="rId18"/>
    <p:sldId id="423" r:id="rId19"/>
    <p:sldId id="432" r:id="rId20"/>
    <p:sldId id="436" r:id="rId21"/>
    <p:sldId id="433" r:id="rId22"/>
    <p:sldId id="425" r:id="rId23"/>
    <p:sldId id="395" r:id="rId24"/>
    <p:sldId id="438" r:id="rId25"/>
    <p:sldId id="384" r:id="rId26"/>
    <p:sldId id="440" r:id="rId27"/>
    <p:sldId id="441" r:id="rId28"/>
    <p:sldId id="268" r:id="rId29"/>
  </p:sldIdLst>
  <p:sldSz cx="9144000" cy="6858000" type="screen4x3"/>
  <p:notesSz cx="7010400" cy="9296400"/>
  <p:custDataLst>
    <p:tags r:id="rId32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E1E"/>
    <a:srgbClr val="336699"/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74" autoAdjust="0"/>
    <p:restoredTop sz="68167" autoAdjust="0"/>
  </p:normalViewPr>
  <p:slideViewPr>
    <p:cSldViewPr snapToGrid="0" snapToObjects="1">
      <p:cViewPr varScale="1">
        <p:scale>
          <a:sx n="76" d="100"/>
          <a:sy n="76" d="100"/>
        </p:scale>
        <p:origin x="10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1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664591-B18A-4612-BCEC-5F5E910C0CA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F50F28-0AB2-45C6-B716-15CA7994B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1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507D49-C4BA-460C-A1C8-6A058B20607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913A23-75F1-4AE0-8853-A917CD700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6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28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1" baseline="0" dirty="0"/>
              <a:t>Data Design, Concepts, and Logic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aseline="0" dirty="0"/>
              <a:t>Pay Distributions are stored in Oracle day-by-day. These daily distributions are summarized when they move from the Labor Distribution module into Grants Accounting for the costing process.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Certain columns are calculated during the nightly load to OBI.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OBI uses logic similar to the logic used when costing LD pay distributions in Oracle Grants Accounting.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1" baseline="0" dirty="0"/>
              <a:t>Amt Grp for Calc – </a:t>
            </a:r>
            <a:r>
              <a:rPr lang="en-US" i="0" baseline="0" dirty="0"/>
              <a:t>Amount Group for Calculation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This is a calculated field that is the summary of distributions by Assignment # and Pay Period.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This calculation may or may not match an employee’s check amount.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This is the amount that is used for calculating the assignment percentage (</a:t>
            </a:r>
            <a:r>
              <a:rPr lang="en-US" i="1" baseline="0" dirty="0"/>
              <a:t>Assg %</a:t>
            </a:r>
            <a:r>
              <a:rPr lang="en-US" i="0" baseline="0" dirty="0"/>
              <a:t>) for the Pay Period, assignment, PTA, element, expenditure type, and expenditure item date.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Exp Item Date is also a calculated field and will not always match the </a:t>
            </a:r>
            <a:r>
              <a:rPr lang="en-US" i="1" baseline="0" dirty="0"/>
              <a:t>Exp Item Date</a:t>
            </a:r>
            <a:r>
              <a:rPr lang="en-US" i="0" baseline="0" dirty="0"/>
              <a:t> that is in Cost Details.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i="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="1" i="0" baseline="0" dirty="0"/>
              <a:t>NOTE: </a:t>
            </a:r>
            <a:r>
              <a:rPr lang="en-US" i="0" baseline="0" dirty="0"/>
              <a:t>The Logic is not magic. While the overall amounts match between LD and Cost Details, there may be discrepancies for data such as expenditure item date.</a:t>
            </a:r>
            <a:endParaRPr lang="en-US" i="1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40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1" baseline="0" dirty="0"/>
              <a:t>Data Design, Concepts, and Logic</a:t>
            </a:r>
            <a:endParaRPr lang="en-US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aseline="0" dirty="0"/>
              <a:t>Following is some additional information about specific fields.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Pay Period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baseline="0" dirty="0"/>
              <a:t>The LD </a:t>
            </a:r>
            <a:r>
              <a:rPr lang="en-US" i="1" baseline="0" dirty="0"/>
              <a:t>Pay Period</a:t>
            </a:r>
            <a:r>
              <a:rPr lang="en-US" i="0" baseline="0" dirty="0"/>
              <a:t> is similar to the </a:t>
            </a:r>
            <a:r>
              <a:rPr lang="en-US" i="1" baseline="0" dirty="0"/>
              <a:t>Reference # </a:t>
            </a:r>
            <a:r>
              <a:rPr lang="en-US" i="0" baseline="0" dirty="0"/>
              <a:t>in Costs Details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i="1" baseline="0" dirty="0"/>
              <a:t>16 2021 Bi-Week </a:t>
            </a:r>
            <a:r>
              <a:rPr lang="en-US" i="0" baseline="0" dirty="0"/>
              <a:t>in LD and </a:t>
            </a:r>
            <a:r>
              <a:rPr lang="en-US" i="1" baseline="0" dirty="0"/>
              <a:t>2021 Bi-Week 16 for Ref #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Users had wanted the ability to sort in Cost Details on the Pay Period.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In support of the desire to sort by Pay Period after exporting to Excel, the column </a:t>
            </a:r>
            <a:r>
              <a:rPr lang="en-US" i="1" baseline="0" dirty="0"/>
              <a:t>Pay Period Sort</a:t>
            </a:r>
            <a:r>
              <a:rPr lang="en-US" i="0" baseline="0" dirty="0"/>
              <a:t> was added to the LD Query.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Reorders the CY, Payroll Type, and Payroll # in the Pay Period Name.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For example: </a:t>
            </a:r>
            <a:r>
              <a:rPr lang="en-US" i="1" baseline="0" dirty="0"/>
              <a:t>2 2021 Calendar Month </a:t>
            </a:r>
            <a:r>
              <a:rPr lang="en-US" i="0" baseline="0" dirty="0"/>
              <a:t>vs</a:t>
            </a:r>
            <a:r>
              <a:rPr lang="en-US" i="1" baseline="0" dirty="0"/>
              <a:t> 2021 Monthly 02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FY Period is also available to help compare distributions to cost details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i="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="1" i="0" baseline="0" dirty="0"/>
              <a:t>NOTE: </a:t>
            </a:r>
            <a:r>
              <a:rPr lang="en-US" i="0" baseline="0" dirty="0"/>
              <a:t>The Logic is not magic.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772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individual detail may have differences between the LD Query and Cost Details, the overall summary amounts are correct.</a:t>
            </a:r>
          </a:p>
          <a:p>
            <a:endParaRPr lang="en-US" dirty="0"/>
          </a:p>
          <a:p>
            <a:r>
              <a:rPr lang="en-US" dirty="0"/>
              <a:t>In other words, the Expenditure Item Date may not match perfectly, but the overall summary totals over time will match.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42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511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231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18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80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17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43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9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485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206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812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access OBI go to access.caltech, login, scroll down to </a:t>
            </a:r>
            <a:r>
              <a:rPr lang="en-US" i="1" dirty="0"/>
              <a:t>Data Warehouse (OBI)</a:t>
            </a:r>
            <a:r>
              <a:rPr lang="en-US" i="0" dirty="0"/>
              <a:t>,</a:t>
            </a:r>
            <a:r>
              <a:rPr lang="en-US" i="0" baseline="0" dirty="0"/>
              <a:t> and click on the link, which will open a new browser tab.</a:t>
            </a:r>
          </a:p>
          <a:p>
            <a:endParaRPr lang="en-US" i="0" baseline="0" dirty="0"/>
          </a:p>
          <a:p>
            <a:r>
              <a:rPr lang="en-US" b="1" i="0" baseline="0" dirty="0"/>
              <a:t>NOTE: In order to use OBI you must either be on the Caltech internet OR use VPN. </a:t>
            </a:r>
          </a:p>
          <a:p>
            <a:endParaRPr lang="en-US" b="1" i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dirty="0"/>
              <a:t>In addition, your browser must allow pop-up windows for OBI, i.e., for </a:t>
            </a:r>
            <a:r>
              <a:rPr lang="en-US" sz="1200" b="1" i="1" dirty="0"/>
              <a:t>obi-proxy-prod-a.caltech.edu</a:t>
            </a:r>
            <a:r>
              <a:rPr lang="en-US" b="1" i="0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966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1" baseline="0" dirty="0"/>
              <a:t>Accessing the Reports</a:t>
            </a:r>
            <a:endParaRPr lang="en-US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To access the reports, click on a role under </a:t>
            </a:r>
            <a:r>
              <a:rPr lang="en-US" i="1" dirty="0"/>
              <a:t>MY DASHBOARDS</a:t>
            </a:r>
            <a:r>
              <a:rPr lang="en-US" i="0" dirty="0"/>
              <a:t> on the OBI home page. This will open the </a:t>
            </a:r>
            <a:r>
              <a:rPr lang="en-US" i="1" dirty="0"/>
              <a:t>Report Listings.</a:t>
            </a:r>
            <a:endParaRPr lang="en-US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dirty="0"/>
              <a:t>Each of the first few tabs represent a Financials </a:t>
            </a:r>
            <a:r>
              <a:rPr lang="en-US" i="1" dirty="0"/>
              <a:t>Subject Area. </a:t>
            </a:r>
            <a:r>
              <a:rPr lang="en-US" i="0" dirty="0"/>
              <a:t>These subject areas include:</a:t>
            </a:r>
            <a:endParaRPr lang="en-US" i="0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Costs &amp; Commitments: A list of reports that are based upon the </a:t>
            </a:r>
            <a:r>
              <a:rPr lang="en-US" i="1" baseline="0" dirty="0"/>
              <a:t>Costs and Commitments </a:t>
            </a:r>
            <a:r>
              <a:rPr lang="en-US" i="0" baseline="0" dirty="0"/>
              <a:t>detail.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Installments: A list of reports based upon </a:t>
            </a:r>
            <a:r>
              <a:rPr lang="en-US" i="1" baseline="0" dirty="0"/>
              <a:t>Award Installments </a:t>
            </a:r>
            <a:r>
              <a:rPr lang="en-US" i="0" baseline="0" dirty="0"/>
              <a:t>detail.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Labor Distribution: A list of reports based upon data from the Oracle Labor Distribution module.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Summaries: A list of reports based upon PTA financial </a:t>
            </a:r>
            <a:r>
              <a:rPr lang="en-US" i="1" baseline="0" dirty="0"/>
              <a:t>Budget</a:t>
            </a:r>
            <a:r>
              <a:rPr lang="en-US" i="0" baseline="0" dirty="0"/>
              <a:t> and </a:t>
            </a:r>
            <a:r>
              <a:rPr lang="en-US" i="1" baseline="0" dirty="0"/>
              <a:t>Cost</a:t>
            </a:r>
            <a:r>
              <a:rPr lang="en-US" i="0" baseline="0" dirty="0"/>
              <a:t> information.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i="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i="0" baseline="0" dirty="0"/>
              <a:t>The remaining tabs are for other reports and information not specifically for one of the </a:t>
            </a:r>
            <a:r>
              <a:rPr lang="en-US" i="1" baseline="0" dirty="0"/>
              <a:t>Subject Areas</a:t>
            </a:r>
            <a:endParaRPr lang="en-US" i="0" baseline="0" dirty="0"/>
          </a:p>
          <a:p>
            <a:pPr marL="0" indent="0">
              <a:buFont typeface="Wingdings" panose="05000000000000000000" pitchFamily="2" charset="2"/>
              <a:buNone/>
            </a:pPr>
            <a:endParaRPr lang="en-US" i="0" baseline="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i="0" baseline="0" dirty="0"/>
              <a:t>The Info tab lists reports that are about data not specific to each of the Subject Areas, for example, information about Awards, Exp Categories and Types, and Funding </a:t>
            </a:r>
            <a:r>
              <a:rPr lang="en-US" i="0" baseline="0"/>
              <a:t>Sources.</a:t>
            </a:r>
            <a:endParaRPr lang="en-US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28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</a:t>
            </a:r>
            <a:r>
              <a:rPr lang="en-US" baseline="0" dirty="0"/>
              <a:t> more information about OBI please see the user documentation on the </a:t>
            </a:r>
            <a:r>
              <a:rPr lang="en-US" i="1" baseline="0" dirty="0"/>
              <a:t>Help</a:t>
            </a:r>
            <a:r>
              <a:rPr lang="en-US" i="0" baseline="0" dirty="0"/>
              <a:t> tabs </a:t>
            </a:r>
            <a:r>
              <a:rPr lang="en-US" i="1" baseline="0" dirty="0"/>
              <a:t>or </a:t>
            </a:r>
            <a:r>
              <a:rPr lang="en-US" i="0" baseline="0" dirty="0"/>
              <a:t>go to:</a:t>
            </a:r>
            <a:endParaRPr lang="en-US" dirty="0"/>
          </a:p>
          <a:p>
            <a:endParaRPr lang="en-US" dirty="0"/>
          </a:p>
          <a:p>
            <a:r>
              <a:rPr lang="en-US" dirty="0"/>
              <a:t>Questions</a:t>
            </a:r>
            <a:r>
              <a:rPr lang="en-US" baseline="0" dirty="0"/>
              <a:t>, issues, and requests for enhancements may be sent to </a:t>
            </a:r>
            <a:r>
              <a:rPr lang="en-US" i="1" baseline="0" dirty="0"/>
              <a:t>OBIHelp@caltech.edu</a:t>
            </a:r>
            <a:endParaRPr lang="en-US" i="0" baseline="0" dirty="0"/>
          </a:p>
          <a:p>
            <a:endParaRPr lang="en-US" i="0" baseline="0" dirty="0"/>
          </a:p>
          <a:p>
            <a:r>
              <a:rPr lang="en-US" dirty="0"/>
              <a:t>OBI User Documentation: </a:t>
            </a:r>
            <a:r>
              <a:rPr lang="en-US" i="1" dirty="0"/>
              <a:t>http://imss.caltech.edu/services/administrative-applications/data-warehouse-obi/obi-userguides</a:t>
            </a:r>
            <a:endParaRPr lang="en-US" i="0" baseline="0" dirty="0"/>
          </a:p>
          <a:p>
            <a:endParaRPr lang="en-US" i="0" baseline="0" dirty="0"/>
          </a:p>
          <a:p>
            <a:r>
              <a:rPr lang="en-US" dirty="0"/>
              <a:t>OBI Training: </a:t>
            </a:r>
            <a:r>
              <a:rPr lang="en-US" i="1" dirty="0"/>
              <a:t>http://www.imss.caltech.edu/services/administrative-applications/data-warehouse-obi/obi-training-schedule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127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1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965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4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sz="1200" b="1" dirty="0"/>
              <a:t>LD Row-Level Security</a:t>
            </a:r>
          </a:p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OBI utilizes the same security used for Oracle’s LD Security.</a:t>
            </a:r>
          </a:p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Access to an </a:t>
            </a:r>
            <a:r>
              <a:rPr lang="en-US" sz="1200" i="1" dirty="0"/>
              <a:t>Assignment</a:t>
            </a:r>
            <a:r>
              <a:rPr lang="en-US" sz="1200" dirty="0"/>
              <a:t> based on your access to the combination of Orgs and Person Types.</a:t>
            </a:r>
            <a:endParaRPr lang="en-US" sz="1200" i="1" dirty="0"/>
          </a:p>
          <a:p>
            <a:pPr marL="628650" lvl="1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People can have more than one assignment number.</a:t>
            </a:r>
          </a:p>
          <a:p>
            <a:pPr marL="628650" lvl="1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You might not have access to all assignments for one person.</a:t>
            </a:r>
          </a:p>
          <a:p>
            <a:pPr marL="628650" lvl="1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b="1" cap="small" dirty="0">
                <a:solidFill>
                  <a:srgbClr val="FF6E1E"/>
                </a:solidFill>
              </a:rPr>
              <a:t>Note</a:t>
            </a:r>
            <a:r>
              <a:rPr lang="en-US" sz="1200" b="1" dirty="0">
                <a:solidFill>
                  <a:srgbClr val="FF6E1E"/>
                </a:solidFill>
              </a:rPr>
              <a:t>: </a:t>
            </a:r>
            <a:r>
              <a:rPr lang="en-US" sz="1200" dirty="0"/>
              <a:t>Some access based on specific individuals.</a:t>
            </a:r>
          </a:p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b="1" i="1" dirty="0">
                <a:solidFill>
                  <a:srgbClr val="FF6E1E"/>
                </a:solidFill>
              </a:rPr>
              <a:t>Exception:</a:t>
            </a:r>
            <a:r>
              <a:rPr lang="en-US" sz="1200" i="1" dirty="0">
                <a:solidFill>
                  <a:srgbClr val="FF6E1E"/>
                </a:solidFill>
              </a:rPr>
              <a:t> </a:t>
            </a:r>
            <a:r>
              <a:rPr lang="en-US" sz="1200" i="1" dirty="0"/>
              <a:t>NIH Salary Cap Campus</a:t>
            </a:r>
            <a:r>
              <a:rPr lang="en-US" sz="1200" dirty="0"/>
              <a:t> report security is at the PTA-level, i.e., not LD Security.</a:t>
            </a:r>
            <a:endParaRPr lang="en-US" sz="1200" i="1" dirty="0"/>
          </a:p>
          <a:p>
            <a:pPr marL="628650" lvl="1" indent="-1714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200" dirty="0"/>
              <a:t>Report only includes percentages, no distributions.</a:t>
            </a:r>
          </a:p>
          <a:p>
            <a:pPr marL="171450" indent="-1714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LD Access handled by </a:t>
            </a:r>
            <a:r>
              <a:rPr lang="en-US" sz="1200" i="1" dirty="0"/>
              <a:t>IMSS Info Security.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7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38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1" baseline="0" dirty="0"/>
              <a:t>Data Design, Concepts, and Logic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Labor Distribution data is integrated with the </a:t>
            </a:r>
            <a:r>
              <a:rPr lang="en-US" i="1" baseline="0" dirty="0"/>
              <a:t>Costs &amp; Commitments </a:t>
            </a:r>
            <a:r>
              <a:rPr lang="en-US" i="0" baseline="0" dirty="0"/>
              <a:t>data.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The overall design was based on the data needs and business processes of the campus users.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The overall Financials Data Mart design rests on the ability to drill from one report to another for more information. For example: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1" baseline="0" dirty="0"/>
              <a:t>LD That May Hit Suspense </a:t>
            </a:r>
            <a:r>
              <a:rPr lang="en-US" i="0" baseline="0" dirty="0"/>
              <a:t>to </a:t>
            </a:r>
            <a:r>
              <a:rPr lang="en-US" i="1" baseline="0" dirty="0"/>
              <a:t>LD Schedule Lines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1" baseline="0" dirty="0"/>
              <a:t>Effort Commitment Scheduling </a:t>
            </a:r>
            <a:r>
              <a:rPr lang="en-US" i="0" baseline="0" dirty="0"/>
              <a:t>to </a:t>
            </a:r>
            <a:r>
              <a:rPr lang="en-US" i="1" baseline="0" dirty="0"/>
              <a:t>LD Schedule Lines</a:t>
            </a:r>
            <a:endParaRPr lang="en-US" i="0" baseline="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1" baseline="0" dirty="0"/>
              <a:t>Cost Details (Drill) </a:t>
            </a:r>
            <a:r>
              <a:rPr lang="en-US" i="0" baseline="0" dirty="0"/>
              <a:t>to </a:t>
            </a:r>
            <a:r>
              <a:rPr lang="en-US" i="1" baseline="0" dirty="0"/>
              <a:t>LD Query Export </a:t>
            </a:r>
            <a:r>
              <a:rPr lang="en-US" i="0" baseline="0" dirty="0"/>
              <a:t>(must have LD access, of course)</a:t>
            </a:r>
            <a:endParaRPr lang="en-US" i="1" baseline="0" dirty="0"/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60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1" baseline="0" dirty="0"/>
              <a:t>Data Design, Concepts, and Logic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Common Name is a person’s preferred name and is used rather than the formal/legal name.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1" baseline="0" dirty="0"/>
              <a:t>Elion, Trudy B</a:t>
            </a:r>
            <a:r>
              <a:rPr lang="en-US" i="0" baseline="0" dirty="0"/>
              <a:t> instead of </a:t>
            </a:r>
            <a:r>
              <a:rPr lang="en-US" i="1" baseline="0" dirty="0"/>
              <a:t>Elion, Gertrude Belle (Trudy)</a:t>
            </a:r>
            <a:endParaRPr lang="en-US" i="0" baseline="0" dirty="0"/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Common Name is used on all reports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Employee Name, Supervisor Name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Award, Project, and Task Managers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Cost Incurred for within the Costs and Commitments</a:t>
            </a:r>
          </a:p>
          <a:p>
            <a:pPr marL="171450" lvl="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When a name is changed in Oracle, it will also update throughout the OBI reports.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If you are using the copy/paste functionality for entering a parameter it is better to use the UID (Caltech ID #) or Assignment # rather than the name.</a:t>
            </a:r>
            <a:endParaRPr lang="en-US" i="1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98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b="1" baseline="0" dirty="0"/>
              <a:t>Data Design, Concepts, and Logic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baseline="0" dirty="0"/>
              <a:t>OBI includes all distributions, including those LDA transaction that zero out and LD Adjustments (LDAs) that have been submitted but not yet approved.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1" baseline="0" dirty="0"/>
              <a:t>LD Query (Export)</a:t>
            </a:r>
            <a:r>
              <a:rPr lang="en-US" i="0" baseline="0" dirty="0"/>
              <a:t> also includes both the </a:t>
            </a:r>
            <a:r>
              <a:rPr lang="en-US" i="1" baseline="0" dirty="0"/>
              <a:t>Batch Name </a:t>
            </a:r>
            <a:r>
              <a:rPr lang="en-US" i="0" baseline="0" dirty="0"/>
              <a:t>and </a:t>
            </a:r>
            <a:r>
              <a:rPr lang="en-US" i="1" baseline="0" dirty="0"/>
              <a:t>Batch Comments.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i="0" baseline="0" dirty="0"/>
              <a:t>There is a lot of PTA information available for you to customize your report.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i="0" baseline="0" dirty="0"/>
              <a:t>Customizing your report enables you to include fields that support your business procedures.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13A23-75F1-4AE0-8853-A917CD7006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4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64284-B4EC-4F42-A7AE-EE1C3E08A050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9100C-E46F-1741-9046-9C10E26E9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9ABAA-F653-4E23-AFBD-D6C89C86C157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C803D-01C2-3141-BF9F-21544A82D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4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81034-0DED-4E0F-A5BA-31AC966A8E2B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34554-C3D8-0E49-9E77-80598B4CB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2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07FB2-0B93-1440-B316-F7D077EA6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1567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49224-34FC-4052-A501-2F63F8E34F48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9ABE6-2591-534D-804A-AA2321DD1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E681A-AD32-448F-AC0D-7AE242317C1E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FAF06-2ECC-0542-AEF2-0C72032D3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5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1956A-C7F3-40B2-8128-80C0944EE482}" type="datetime1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2CEB2-ABCE-0C4D-9008-F1E2A5CAD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7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6E7A6-341E-46E9-8D37-3B1538BF60C4}" type="datetime1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B8B50-CD79-DC41-AC08-5CB27CEFC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5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BC1-A08A-4350-9656-6EE7668ED56B}" type="datetime1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F3C21-AC88-014D-8E4F-1842E2844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8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299CC-0BE6-4FDB-A0FD-337066A2A2AC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70C11-08F6-C245-996C-67C089C890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0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1CAFD-3FB3-4AA4-8C8D-FE90F36615D3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AD24F-1CA9-1C40-A2AF-210F0E20D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3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1476A-4AC7-4B1E-A1F5-13D85AB1B56C}" type="datetime1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IMSS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9405C-1A39-4F1F-8402-FA6BD7B654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6" Type="http://schemas.openxmlformats.org/officeDocument/2006/relationships/hyperlink" Target="http://www.imss.caltech.edu/services/administrative-applications/data-warehouse-obi/obi-training-schedule" TargetMode="External"/><Relationship Id="rId5" Type="http://schemas.openxmlformats.org/officeDocument/2006/relationships/hyperlink" Target="http://imss.caltech.edu/services/administrative-applications/data-warehouse-obi/obi-userguides" TargetMode="External"/><Relationship Id="rId4" Type="http://schemas.openxmlformats.org/officeDocument/2006/relationships/hyperlink" Target="mailto:OBIHelp@caltech.edu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4244"/>
            <a:ext cx="8478000" cy="49621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Certain columns are calculated.</a:t>
            </a:r>
            <a:endParaRPr lang="en-US" sz="2800" i="1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OBI uses logic similar to the logic used when costing LD pay distributions in Oracle Grants Accounting.</a:t>
            </a:r>
            <a:endParaRPr lang="en-US" sz="28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i="1" dirty="0"/>
              <a:t>Amt Grp for Calc - </a:t>
            </a:r>
            <a:r>
              <a:rPr lang="en-US" sz="2800" dirty="0"/>
              <a:t>Amount Group for Calculation</a:t>
            </a:r>
            <a:endParaRPr lang="en-US" sz="2800" i="1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Summary of distributions by </a:t>
            </a:r>
            <a:r>
              <a:rPr lang="en-US" sz="2400" i="1" dirty="0"/>
              <a:t>Assg #</a:t>
            </a:r>
            <a:r>
              <a:rPr lang="en-US" sz="2400" dirty="0"/>
              <a:t> and </a:t>
            </a:r>
            <a:r>
              <a:rPr lang="en-US" sz="2400" i="1" dirty="0"/>
              <a:t>Pay Period.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May or may not match the actual check amount.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Amount used for calculating </a:t>
            </a:r>
            <a:r>
              <a:rPr lang="en-US" sz="2400" i="1" dirty="0"/>
              <a:t>Assg %</a:t>
            </a:r>
            <a:r>
              <a:rPr lang="en-US" sz="2400" dirty="0"/>
              <a:t> for Pay Period.</a:t>
            </a:r>
            <a:endParaRPr lang="en-US" sz="20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Exp Item Date (calculated field)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Does </a:t>
            </a:r>
            <a:r>
              <a:rPr lang="en-US" sz="2400" i="1" dirty="0"/>
              <a:t>not</a:t>
            </a:r>
            <a:r>
              <a:rPr lang="en-US" sz="2400" dirty="0"/>
              <a:t> always match </a:t>
            </a:r>
            <a:r>
              <a:rPr lang="en-US" sz="2400" i="1" dirty="0"/>
              <a:t>Exp Item Date</a:t>
            </a:r>
            <a:r>
              <a:rPr lang="en-US" sz="2400" dirty="0"/>
              <a:t> in Cost Details.</a:t>
            </a:r>
            <a:endParaRPr lang="en-US" sz="2800" b="1" cap="small" dirty="0">
              <a:solidFill>
                <a:schemeClr val="accent1"/>
              </a:solidFill>
            </a:endParaRPr>
          </a:p>
          <a:p>
            <a:pPr marL="0" indent="-34290">
              <a:spcBef>
                <a:spcPts val="1800"/>
              </a:spcBef>
              <a:buNone/>
            </a:pPr>
            <a:r>
              <a:rPr lang="en-US" sz="2800" b="1" cap="small" dirty="0">
                <a:solidFill>
                  <a:schemeClr val="accent1"/>
                </a:solidFill>
              </a:rPr>
              <a:t>Note</a:t>
            </a:r>
            <a:r>
              <a:rPr lang="en-US" sz="2800" dirty="0">
                <a:solidFill>
                  <a:srgbClr val="FF6E1E"/>
                </a:solidFill>
              </a:rPr>
              <a:t>: Logic isn’t magic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9600"/>
            <a:ext cx="9144000" cy="866358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Data Design, Concepts, and Logic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6212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4244"/>
            <a:ext cx="8671200" cy="4962106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Pay Period Name</a:t>
            </a:r>
          </a:p>
          <a:p>
            <a:pPr lvl="1" indent="-377190">
              <a:spcBef>
                <a:spcPts val="600"/>
              </a:spcBef>
            </a:pPr>
            <a:r>
              <a:rPr lang="en-US" sz="2400" i="1" dirty="0"/>
              <a:t>Pay Period </a:t>
            </a:r>
            <a:r>
              <a:rPr lang="en-US" sz="2400" dirty="0"/>
              <a:t>similar to the </a:t>
            </a:r>
            <a:r>
              <a:rPr lang="en-US" sz="2400" i="1" dirty="0"/>
              <a:t>Reference # </a:t>
            </a:r>
            <a:r>
              <a:rPr lang="en-US" sz="2400" dirty="0"/>
              <a:t>in Cost Details.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LD Query Pay Period: 16 2021 Bi-Week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Cost Detail Ref #: 2021 Bi-Week 16</a:t>
            </a: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New Column: Pay Period Sort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Reorders the CY, Payroll Type, and Payroll #.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2 2021 Calendar Month </a:t>
            </a:r>
            <a:r>
              <a:rPr lang="en-US" sz="2000" i="1" dirty="0"/>
              <a:t>vs </a:t>
            </a:r>
            <a:r>
              <a:rPr lang="en-US" sz="2000" dirty="0"/>
              <a:t>2021 Monthly 02</a:t>
            </a: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FY Period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Assists in comparing LD to Cost Details</a:t>
            </a:r>
          </a:p>
          <a:p>
            <a:pPr marL="0" indent="-34290">
              <a:spcBef>
                <a:spcPts val="2400"/>
              </a:spcBef>
              <a:buNone/>
            </a:pPr>
            <a:r>
              <a:rPr lang="en-US" sz="2800" b="1" cap="small" dirty="0">
                <a:solidFill>
                  <a:schemeClr val="accent1"/>
                </a:solidFill>
              </a:rPr>
              <a:t>Note</a:t>
            </a:r>
            <a:r>
              <a:rPr lang="en-US" sz="2800" dirty="0">
                <a:solidFill>
                  <a:srgbClr val="FF6E1E"/>
                </a:solidFill>
              </a:rPr>
              <a:t>: Logic isn’t magic</a:t>
            </a:r>
          </a:p>
          <a:p>
            <a:pPr marL="365760" lvl="1" indent="0">
              <a:spcBef>
                <a:spcPts val="900"/>
              </a:spcBef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9600"/>
            <a:ext cx="9144000" cy="866358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Data Design, Concepts, and Logic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0485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3438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LD and Cost Details: Comparison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AB3F16E-2541-4396-B815-A5553E259F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438" y="1938524"/>
            <a:ext cx="2028571" cy="29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572A0D2-0429-4BCC-BE9C-EF65E682F9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6009" y="1938524"/>
            <a:ext cx="1942857" cy="29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B3D663A-1E00-49A7-AB0B-38DD23748A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8866" y="1938524"/>
            <a:ext cx="1152381" cy="29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D6AD159-1A09-4F26-AD75-3CB133C3A2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1247" y="1938524"/>
            <a:ext cx="1152381" cy="29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814967F-CA36-43FA-A102-A17BD71CE0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93628" y="1940681"/>
            <a:ext cx="1152381" cy="2980952"/>
          </a:xfrm>
          <a:prstGeom prst="rect">
            <a:avLst/>
          </a:prstGeom>
        </p:spPr>
      </p:pic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5D533ACB-B68F-4E40-9DDE-D4DAEBBED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640" y="1394244"/>
            <a:ext cx="8681360" cy="49621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sz="2800" i="1" dirty="0"/>
          </a:p>
          <a:p>
            <a:pPr>
              <a:buFont typeface="Wingdings" panose="05000000000000000000" pitchFamily="2" charset="2"/>
              <a:buChar char="§"/>
            </a:pPr>
            <a:endParaRPr lang="en-US" sz="2800" i="1" dirty="0"/>
          </a:p>
          <a:p>
            <a:pPr>
              <a:buFont typeface="Wingdings" panose="05000000000000000000" pitchFamily="2" charset="2"/>
              <a:buChar char="§"/>
            </a:pPr>
            <a:endParaRPr lang="en-US" sz="2800" i="1" dirty="0"/>
          </a:p>
          <a:p>
            <a:pPr>
              <a:buFont typeface="Wingdings" panose="05000000000000000000" pitchFamily="2" charset="2"/>
              <a:buChar char="§"/>
            </a:pPr>
            <a:endParaRPr lang="en-US" sz="2800" i="1" dirty="0"/>
          </a:p>
          <a:p>
            <a:pPr>
              <a:buFont typeface="Wingdings" panose="05000000000000000000" pitchFamily="2" charset="2"/>
              <a:buChar char="§"/>
            </a:pPr>
            <a:endParaRPr lang="en-US" sz="2800" i="1" dirty="0"/>
          </a:p>
          <a:p>
            <a:pPr>
              <a:buFont typeface="Wingdings" panose="05000000000000000000" pitchFamily="2" charset="2"/>
              <a:buChar char="§"/>
            </a:pPr>
            <a:endParaRPr lang="en-US" sz="2800" i="1" dirty="0"/>
          </a:p>
          <a:p>
            <a:pPr>
              <a:buFont typeface="Wingdings" panose="05000000000000000000" pitchFamily="2" charset="2"/>
              <a:buChar char="§"/>
            </a:pPr>
            <a:endParaRPr lang="en-US" sz="2800" i="1" dirty="0"/>
          </a:p>
          <a:p>
            <a:pPr marL="0" indent="0">
              <a:buNone/>
            </a:pPr>
            <a:endParaRPr lang="en-US" sz="18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747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344997"/>
            <a:ext cx="9144000" cy="2756846"/>
          </a:xfrm>
        </p:spPr>
        <p:txBody>
          <a:bodyPr/>
          <a:lstStyle/>
          <a:p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LD Reports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9488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LD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69" y="1417638"/>
            <a:ext cx="8619931" cy="50723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LD Schedule Lines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Information about employee labor distribution schedules.</a:t>
            </a:r>
            <a:endParaRPr lang="en-US" sz="26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LD To Hit Suspense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Information about pay distributions that may hit suspense in the next payroll periods.</a:t>
            </a:r>
            <a:endParaRPr lang="en-US" sz="26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LD Query (Export)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Daily distributions summarized by Assg #, Pay Period, Element, Exp Type.</a:t>
            </a:r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Several available versions to select for customizations.</a:t>
            </a:r>
            <a:endParaRPr lang="en-US" sz="2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5700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LD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367829" cy="5072372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Award Effort Commitment - Background</a:t>
            </a:r>
            <a:endParaRPr lang="en-US" sz="2200" dirty="0"/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In a grant proposal a commitment of effort is made for each key personnel on that proposal.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If the proposal is awarded, then that commitment is entered at the award level.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Differences over a certain percentage require approval from the funding agency.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Employee’s effort is the sum of effort across all awards with the same Funding Source Award #.</a:t>
            </a:r>
            <a:endParaRPr lang="en-US" sz="2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7300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LD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367829" cy="5072372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Effort Commitment Balance</a:t>
            </a:r>
            <a:endParaRPr lang="en-US" sz="2200" dirty="0"/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Compares percentage of effort committed to the actual distribution percentage, including cost share.</a:t>
            </a:r>
          </a:p>
          <a:p>
            <a:pPr lvl="1" indent="-377190">
              <a:spcBef>
                <a:spcPts val="600"/>
              </a:spcBef>
            </a:pPr>
            <a:endParaRPr lang="en-US" sz="2400" dirty="0"/>
          </a:p>
          <a:p>
            <a:pPr lvl="1" indent="-377190">
              <a:spcBef>
                <a:spcPts val="600"/>
              </a:spcBef>
            </a:pPr>
            <a:endParaRPr lang="en-US" sz="2400" dirty="0"/>
          </a:p>
          <a:p>
            <a:pPr lvl="1" indent="-377190">
              <a:spcBef>
                <a:spcPts val="600"/>
              </a:spcBef>
            </a:pPr>
            <a:endParaRPr lang="en-US" sz="24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Effort Commitment Scheduling</a:t>
            </a:r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Shows the percentage of effort committed and the current percentage scheduled across Oracle Awards with the same Funding Source Award Number.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 dirty="0"/>
          </a:p>
        </p:txBody>
      </p:sp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A86E9B08-F719-40A4-9C29-20DB0A9CA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8724" y="2856993"/>
            <a:ext cx="6690221" cy="1143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0969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LD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367829" cy="5072372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NIH Salary Cap - Background</a:t>
            </a:r>
            <a:endParaRPr lang="en-US" sz="2200" dirty="0"/>
          </a:p>
          <a:p>
            <a:pPr lvl="1" indent="-377190">
              <a:spcBef>
                <a:spcPts val="1200"/>
              </a:spcBef>
            </a:pPr>
            <a:r>
              <a:rPr lang="en-US" sz="2400" dirty="0"/>
              <a:t>Congress voted in legislation that, starting in 1990, no person paid on an NIH award could be paid more than an </a:t>
            </a:r>
            <a:r>
              <a:rPr lang="en-US" sz="2400" i="1" dirty="0"/>
              <a:t>Executive Level II </a:t>
            </a:r>
            <a:r>
              <a:rPr lang="en-US" sz="2400" dirty="0"/>
              <a:t>salary, i.e., the amount members of congress are paid.</a:t>
            </a:r>
          </a:p>
          <a:p>
            <a:pPr lvl="1" indent="-377190">
              <a:spcBef>
                <a:spcPts val="1200"/>
              </a:spcBef>
            </a:pPr>
            <a:r>
              <a:rPr lang="en-US" sz="2400" dirty="0"/>
              <a:t>People are still paid their full salary, however, so the amount over the Salary Cap must be paid with other non-federal funds.</a:t>
            </a:r>
          </a:p>
          <a:p>
            <a:pPr lvl="1" indent="-377190">
              <a:spcBef>
                <a:spcPts val="1200"/>
              </a:spcBef>
            </a:pPr>
            <a:r>
              <a:rPr lang="en-US" sz="2400" dirty="0"/>
              <a:t>Amount changes each federal fiscal year and people’s salaries also change each year. For this reason, compliance should be managed month-by-month.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6077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LD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367829" cy="5072372"/>
          </a:xfrm>
        </p:spPr>
        <p:txBody>
          <a:bodyPr/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NIH Salary Cap reports compare employee’s Caltech pay proposal to NIH Salary Cap and includes the amounts to use for LD Adjustment.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i="1" dirty="0"/>
              <a:t>Help</a:t>
            </a:r>
            <a:r>
              <a:rPr lang="en-US" sz="2800" dirty="0"/>
              <a:t> tab of these two reports includes NIH Salary Cap-specific user guides.</a:t>
            </a:r>
            <a:endParaRPr lang="en-US" sz="2200" dirty="0"/>
          </a:p>
          <a:p>
            <a:pPr lvl="1" indent="-377190">
              <a:spcBef>
                <a:spcPts val="600"/>
              </a:spcBef>
            </a:pPr>
            <a:r>
              <a:rPr lang="en-US" sz="2400" dirty="0"/>
              <a:t>Includes step-by-step instructions on using report data for entry into the Oracle LD Adjustment forms.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 dirty="0"/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A4184F7-3ED7-4E9D-89FE-07673E36601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862" b="21912"/>
          <a:stretch/>
        </p:blipFill>
        <p:spPr>
          <a:xfrm>
            <a:off x="1536802" y="4700185"/>
            <a:ext cx="6197140" cy="21407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29478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LD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367829" cy="50723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NIH Salary Cap Campus (PTA Security)</a:t>
            </a:r>
            <a:endParaRPr lang="en-US" sz="2200" dirty="0"/>
          </a:p>
          <a:p>
            <a:pPr lvl="1" indent="-37719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Only LD report that uses PTA-level security.</a:t>
            </a:r>
          </a:p>
          <a:p>
            <a:pPr lvl="1" indent="-37719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Does not include distribution amount or salary information.</a:t>
            </a:r>
            <a:endParaRPr lang="en-US" sz="2800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NIH Salary Cap Detail (LD Security)</a:t>
            </a:r>
            <a:endParaRPr lang="en-US" sz="2200" dirty="0"/>
          </a:p>
          <a:p>
            <a:pPr lvl="1" indent="-37719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Includes distribution amount and salary information.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704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659118"/>
            <a:ext cx="9144000" cy="2871559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Caltech Financials</a:t>
            </a: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10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Data Warehouse</a:t>
            </a: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10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5400" b="1" i="1" dirty="0">
                <a:solidFill>
                  <a:srgbClr val="FF6E1E"/>
                </a:solidFill>
                <a:latin typeface="Calibri" panose="020F0502020204030204" pitchFamily="34" charset="0"/>
              </a:rPr>
              <a:t>Labor Distribution (LD)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685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6537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LD Reports – College Work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367829" cy="507237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Used by Financial Aid Office.</a:t>
            </a:r>
            <a:endParaRPr lang="en-US" sz="2200" dirty="0"/>
          </a:p>
          <a:p>
            <a:pPr lvl="1" indent="-37719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Requires </a:t>
            </a:r>
            <a:r>
              <a:rPr lang="en-US" sz="2400" i="1" dirty="0"/>
              <a:t>Financial CWS User </a:t>
            </a:r>
            <a:r>
              <a:rPr lang="en-US" sz="2400" dirty="0"/>
              <a:t>role.</a:t>
            </a:r>
            <a:endParaRPr lang="en-US" sz="2800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CWS Distributions</a:t>
            </a:r>
            <a:endParaRPr lang="en-US" sz="2200" dirty="0"/>
          </a:p>
          <a:p>
            <a:pPr lvl="1" indent="-37719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Distributions made to students with CWS Awards.</a:t>
            </a:r>
          </a:p>
          <a:p>
            <a:pPr lvl="1" indent="-37719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Includes credit amount to the PTAs for distributions.</a:t>
            </a:r>
            <a:endParaRPr lang="en-US" sz="2200" dirty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CWS Student Awards</a:t>
            </a:r>
            <a:endParaRPr lang="en-US" sz="2200" dirty="0"/>
          </a:p>
          <a:p>
            <a:pPr lvl="1" indent="-37719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Information about the award made to each student.</a:t>
            </a:r>
          </a:p>
          <a:p>
            <a:pPr lvl="1" indent="-37719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Contains running summary total of distributions made on the student’s award.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385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570923"/>
            <a:ext cx="9144000" cy="2309430"/>
          </a:xfrm>
        </p:spPr>
        <p:txBody>
          <a:bodyPr/>
          <a:lstStyle/>
          <a:p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Accessing the Reports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8615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Accessing the Reports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18971" y="1417638"/>
            <a:ext cx="7875917" cy="470852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OBI is Part of access.caltech Single Sign-On</a:t>
            </a:r>
            <a:endParaRPr lang="en-US" sz="2200" i="1" dirty="0"/>
          </a:p>
          <a:p>
            <a:pPr lvl="1" indent="-377190">
              <a:spcBef>
                <a:spcPts val="900"/>
              </a:spcBef>
            </a:pPr>
            <a:r>
              <a:rPr lang="en-US" sz="2200" dirty="0"/>
              <a:t>Link: </a:t>
            </a:r>
            <a:r>
              <a:rPr lang="en-US" sz="2200" i="1" dirty="0"/>
              <a:t>Data Warehouse (OBI)</a:t>
            </a:r>
            <a:br>
              <a:rPr lang="en-US" sz="2200" i="1" dirty="0"/>
            </a:br>
            <a:br>
              <a:rPr lang="en-US" sz="2200" i="1" dirty="0"/>
            </a:br>
            <a:br>
              <a:rPr lang="en-US" sz="2200" i="1" dirty="0"/>
            </a:br>
            <a:endParaRPr lang="en-US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/>
              <a:t>VPN is Required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600" dirty="0"/>
              <a:t>Pop-up Windows Must be Allowed for OBI</a:t>
            </a:r>
          </a:p>
          <a:p>
            <a:pPr lvl="1" indent="-377190">
              <a:spcBef>
                <a:spcPts val="900"/>
              </a:spcBef>
            </a:pPr>
            <a:r>
              <a:rPr lang="en-US" sz="2200" i="1" dirty="0"/>
              <a:t>obi-proxy-prod-a.caltech.edu</a:t>
            </a:r>
            <a:endParaRPr lang="en-US" sz="2400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t="9484" b="11149"/>
          <a:stretch/>
        </p:blipFill>
        <p:spPr>
          <a:xfrm>
            <a:off x="333495" y="2560638"/>
            <a:ext cx="8447061" cy="7234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9653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5904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Accessing the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70" y="1417638"/>
            <a:ext cx="8642149" cy="49387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To access the reports, click on a role under </a:t>
            </a:r>
            <a:br>
              <a:rPr lang="en-US" sz="2800" dirty="0"/>
            </a:br>
            <a:r>
              <a:rPr lang="en-US" sz="2400" i="1" dirty="0"/>
              <a:t>MY DASHBOARDS.</a:t>
            </a:r>
            <a:endParaRPr lang="en-US" sz="24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In the Report Listing each </a:t>
            </a:r>
            <a:r>
              <a:rPr lang="en-US" sz="2800" i="1" dirty="0"/>
              <a:t>Subject Area </a:t>
            </a:r>
            <a:r>
              <a:rPr lang="en-US" sz="2800" dirty="0"/>
              <a:t>has a tab.</a:t>
            </a:r>
            <a:endParaRPr lang="en-US" sz="2600" dirty="0"/>
          </a:p>
          <a:p>
            <a:pPr lvl="1" indent="-377190"/>
            <a:endParaRPr lang="en-US" sz="2400" dirty="0"/>
          </a:p>
          <a:p>
            <a:pPr lvl="1" indent="-377190"/>
            <a:endParaRPr lang="en-US" sz="2400" dirty="0"/>
          </a:p>
          <a:p>
            <a:pPr lvl="1" indent="-377190"/>
            <a:endParaRPr lang="en-US" sz="2400" dirty="0"/>
          </a:p>
          <a:p>
            <a:pPr lvl="1" indent="-377190"/>
            <a:endParaRPr lang="en-US" sz="2400" dirty="0"/>
          </a:p>
          <a:p>
            <a:pPr lvl="1" indent="-377190"/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For this training we will be using the </a:t>
            </a:r>
            <a:r>
              <a:rPr lang="en-US" sz="2800" i="1" dirty="0"/>
              <a:t>Labor Dist </a:t>
            </a:r>
            <a:r>
              <a:rPr lang="en-US" sz="2800" dirty="0"/>
              <a:t>tab.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0E4A7D-3000-47E0-A169-24D7EFC1C1F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9086"/>
          <a:stretch/>
        </p:blipFill>
        <p:spPr>
          <a:xfrm>
            <a:off x="814223" y="3149121"/>
            <a:ext cx="7515553" cy="171428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888902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457200"/>
            <a:ext cx="9144000" cy="577017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Caltech</a:t>
            </a: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  <a:t>Financials Data Warehouse</a:t>
            </a:r>
            <a:br>
              <a:rPr lang="en-US" sz="54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40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  <a:hlinkClick r:id="rId4"/>
              </a:rPr>
              <a:t>OBIHelp@caltech.edu</a:t>
            </a:r>
            <a:b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40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  <a:hlinkClick r:id="rId5"/>
              </a:rPr>
              <a:t>OBI Training Documentation</a:t>
            </a:r>
            <a:b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br>
              <a:rPr lang="en-US" sz="40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  <a:hlinkClick r:id="rId6"/>
              </a:rPr>
              <a:t>OBI Training Schedule</a:t>
            </a:r>
            <a:br>
              <a:rPr lang="en-US" sz="4800" b="1" i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endParaRPr lang="en-US" sz="4800" b="1" dirty="0">
              <a:solidFill>
                <a:srgbClr val="FF6E1E"/>
              </a:solidFill>
              <a:latin typeface="Calibri" panose="020F05020202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9466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096727"/>
            <a:ext cx="7280031" cy="619206"/>
          </a:xfrm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Information Management Systems and Services</a:t>
            </a:r>
            <a:b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Institute Business Systems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293250-94BF-426A-9D2E-68A7A8049447}"/>
              </a:ext>
            </a:extLst>
          </p:cNvPr>
          <p:cNvSpPr txBox="1"/>
          <p:nvPr/>
        </p:nvSpPr>
        <p:spPr>
          <a:xfrm>
            <a:off x="0" y="2339439"/>
            <a:ext cx="914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+mn-lt"/>
              </a:rPr>
              <a:t>caltech.edu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404000"/>
            <a:ext cx="8229600" cy="4638581"/>
          </a:xfrm>
        </p:spPr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LD Row-Level Security 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Data Design, Concepts, and Logic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LD Reports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Accessing the Reports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302400"/>
            <a:ext cx="9144000" cy="8928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solidFill>
                  <a:srgbClr val="FF6E1E"/>
                </a:solidFill>
              </a:rPr>
              <a:t>Agenda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766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182623"/>
            <a:ext cx="9144000" cy="2492753"/>
          </a:xfrm>
        </p:spPr>
        <p:txBody>
          <a:bodyPr/>
          <a:lstStyle/>
          <a:p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LD Row-Level</a:t>
            </a:r>
            <a:b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Security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707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3438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LD Row-Level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8600"/>
            <a:ext cx="8229600" cy="4874013"/>
          </a:xfrm>
        </p:spPr>
        <p:txBody>
          <a:bodyPr/>
          <a:lstStyle/>
          <a:p>
            <a:pPr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OBI utilizes Oracle’s LD Security.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Access to an </a:t>
            </a:r>
            <a:r>
              <a:rPr lang="en-US" sz="2800" i="1" dirty="0"/>
              <a:t>Assignment</a:t>
            </a:r>
            <a:r>
              <a:rPr lang="en-US" sz="2800" dirty="0"/>
              <a:t> based on your access to the combination of Orgs and Person Types.</a:t>
            </a:r>
            <a:endParaRPr lang="en-US" sz="2800" i="1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You might not have access to all assignments for </a:t>
            </a:r>
            <a:br>
              <a:rPr lang="en-US" sz="2400" dirty="0"/>
            </a:br>
            <a:r>
              <a:rPr lang="en-US" sz="2400" dirty="0"/>
              <a:t>one person.</a:t>
            </a:r>
          </a:p>
          <a:p>
            <a:pPr lvl="1" indent="-377190">
              <a:spcBef>
                <a:spcPts val="900"/>
              </a:spcBef>
            </a:pPr>
            <a:r>
              <a:rPr lang="en-US" sz="2400" b="1" cap="small" dirty="0">
                <a:solidFill>
                  <a:srgbClr val="FF6E1E"/>
                </a:solidFill>
              </a:rPr>
              <a:t>Note</a:t>
            </a:r>
            <a:r>
              <a:rPr lang="en-US" sz="2400" b="1" dirty="0">
                <a:solidFill>
                  <a:srgbClr val="FF6E1E"/>
                </a:solidFill>
              </a:rPr>
              <a:t>: </a:t>
            </a:r>
            <a:r>
              <a:rPr lang="en-US" sz="2400" dirty="0"/>
              <a:t>Some access based on specific individuals.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b="1" i="1" dirty="0">
                <a:solidFill>
                  <a:srgbClr val="FF6E1E"/>
                </a:solidFill>
              </a:rPr>
              <a:t>Exception:</a:t>
            </a:r>
            <a:r>
              <a:rPr lang="en-US" sz="2800" i="1" dirty="0">
                <a:solidFill>
                  <a:srgbClr val="FF6E1E"/>
                </a:solidFill>
              </a:rPr>
              <a:t> </a:t>
            </a:r>
            <a:r>
              <a:rPr lang="en-US" sz="2800" i="1" dirty="0"/>
              <a:t>NIH Salary Cap Campus</a:t>
            </a:r>
            <a:r>
              <a:rPr lang="en-US" sz="2800" dirty="0"/>
              <a:t> report security is at the PTA-level, i.e., not LD Security.</a:t>
            </a:r>
            <a:endParaRPr lang="en-US" sz="2800" i="1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Report only includes percentages, no distributions.</a:t>
            </a:r>
            <a:endParaRPr lang="en-US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LD Access handled by </a:t>
            </a:r>
            <a:r>
              <a:rPr lang="en-US" sz="2800" i="1" dirty="0"/>
              <a:t>IMSS Info Security.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883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397001"/>
            <a:ext cx="9144000" cy="3483352"/>
          </a:xfrm>
        </p:spPr>
        <p:txBody>
          <a:bodyPr/>
          <a:lstStyle/>
          <a:p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Data Design, </a:t>
            </a:r>
            <a:b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Concepts, </a:t>
            </a:r>
            <a:b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</a:br>
            <a:r>
              <a:rPr lang="en-US" sz="7200" b="1" dirty="0">
                <a:solidFill>
                  <a:srgbClr val="FF6E1E"/>
                </a:solidFill>
                <a:latin typeface="Calibri" panose="020F0502020204030204" pitchFamily="34" charset="0"/>
              </a:rPr>
              <a:t>and Logic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2D5E12-5399-448A-9624-0DC53239F9CA}" type="datetime1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Institute Business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70C11-08F6-C245-996C-67C089C8904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017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4244"/>
            <a:ext cx="8478000" cy="482937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Integrated with </a:t>
            </a:r>
            <a:r>
              <a:rPr lang="en-US" sz="2800" i="1" dirty="0"/>
              <a:t>Costs &amp; Commitments.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Design based on campus users’ data needs.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Designed for drill-through integration.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LD That May Hit Suspense </a:t>
            </a:r>
            <a:r>
              <a:rPr lang="en-US" sz="2400" dirty="0"/>
              <a:t>to </a:t>
            </a:r>
            <a:r>
              <a:rPr lang="en-US" sz="2400" i="1" dirty="0"/>
              <a:t>LD Schedule Lines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Effort Commitment Scheduling </a:t>
            </a:r>
            <a:r>
              <a:rPr lang="en-US" sz="2400" dirty="0"/>
              <a:t>to </a:t>
            </a:r>
            <a:r>
              <a:rPr lang="en-US" sz="2400" i="1" dirty="0"/>
              <a:t>LD Schedule Lines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Cost Details (Drill)</a:t>
            </a:r>
            <a:r>
              <a:rPr lang="en-US" sz="2400" dirty="0"/>
              <a:t> to </a:t>
            </a:r>
            <a:r>
              <a:rPr lang="en-US" sz="2400" i="1" dirty="0"/>
              <a:t>LD Query (Export)</a:t>
            </a:r>
            <a:endParaRPr lang="en-US" sz="2800" i="1" dirty="0"/>
          </a:p>
          <a:p>
            <a:pPr lvl="1" indent="-377190">
              <a:spcBef>
                <a:spcPts val="900"/>
              </a:spcBef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IMSS | IBS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9600"/>
            <a:ext cx="9144000" cy="866358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Data Design, Concepts, and Logic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50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4244"/>
            <a:ext cx="8478000" cy="49621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Lived Name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Common</a:t>
            </a:r>
            <a:r>
              <a:rPr lang="en-US" sz="2400" dirty="0"/>
              <a:t> name rather than formal name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i="1" dirty="0"/>
              <a:t>Elion, Trudy B </a:t>
            </a:r>
            <a:r>
              <a:rPr lang="en-US" sz="2000" dirty="0"/>
              <a:t>instead of </a:t>
            </a:r>
            <a:r>
              <a:rPr lang="en-US" sz="2000" i="1" dirty="0"/>
              <a:t>Elion, Gertrude Belle (Trudy)</a:t>
            </a:r>
            <a:endParaRPr lang="en-US" sz="2400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Used on all reports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Employee Name, Supervisor Name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Award, Project, and Task Managers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Costs and Commitments: Cost Incurred For</a:t>
            </a:r>
            <a:endParaRPr lang="en-US" sz="2400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Updates Throughout When Changed in Oracle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When using the copy/paste functionality for entering a parameter, best to use the UID or Assignment #</a:t>
            </a:r>
            <a:endParaRPr lang="en-US" sz="2400" dirty="0"/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9600"/>
            <a:ext cx="9144000" cy="866358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Data Design, Concepts, and Logic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7232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400" y="1394244"/>
            <a:ext cx="8709300" cy="51541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OBI includes all distributions, including those LDA transactions that zero out.</a:t>
            </a:r>
          </a:p>
          <a:p>
            <a:pPr lvl="1" indent="-377190">
              <a:spcBef>
                <a:spcPts val="900"/>
              </a:spcBef>
            </a:pPr>
            <a:r>
              <a:rPr lang="en-US" sz="2400" i="1" dirty="0"/>
              <a:t>LD Query (Export) </a:t>
            </a:r>
            <a:r>
              <a:rPr lang="en-US" sz="2400" dirty="0"/>
              <a:t>has both Batch Name </a:t>
            </a:r>
            <a:r>
              <a:rPr lang="en-US" sz="2400" i="1" dirty="0"/>
              <a:t>and</a:t>
            </a:r>
            <a:r>
              <a:rPr lang="en-US" sz="2400" dirty="0"/>
              <a:t> Comments.</a:t>
            </a:r>
            <a:endParaRPr lang="en-US" sz="2800" dirty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Lots of PTA information available.</a:t>
            </a:r>
            <a:endParaRPr lang="en-US" sz="2800" i="1" dirty="0"/>
          </a:p>
          <a:p>
            <a:pPr lvl="1" indent="-377190">
              <a:spcBef>
                <a:spcPts val="900"/>
              </a:spcBef>
            </a:pPr>
            <a:r>
              <a:rPr lang="en-US" sz="2400" dirty="0"/>
              <a:t>Customizing your report enables you to include fields supporting your business procedures, including: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Funding Source Award #, Award Name, and Award End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Project Name and Project End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PTA Status and PTA End</a:t>
            </a:r>
          </a:p>
          <a:p>
            <a:pPr lvl="2" indent="-377190"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en-US" sz="2000" dirty="0"/>
              <a:t>Task Name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fld id="{C48F83B2-1DE6-45DB-A229-2AE91FD21614}" type="datetime1">
              <a:rPr lang="en-US" smtClean="0"/>
              <a:t>9/21/2021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IMSS | IBS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07FB2-0B93-1440-B316-F7D077EA6BD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309600"/>
            <a:ext cx="9144000" cy="866358"/>
          </a:xfrm>
        </p:spPr>
        <p:txBody>
          <a:bodyPr/>
          <a:lstStyle/>
          <a:p>
            <a:r>
              <a:rPr lang="en-US" dirty="0">
                <a:solidFill>
                  <a:srgbClr val="FF6E1E"/>
                </a:solidFill>
              </a:rPr>
              <a:t>Data Design, Concepts, and Logic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04264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  <p:tag name="ARTICULATE_SLIDE_COUNT" val="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altech Identity Color Palette">
      <a:dk1>
        <a:sysClr val="windowText" lastClr="000000"/>
      </a:dk1>
      <a:lt1>
        <a:sysClr val="window" lastClr="FFFFFF"/>
      </a:lt1>
      <a:dk2>
        <a:srgbClr val="76777B"/>
      </a:dk2>
      <a:lt2>
        <a:srgbClr val="EEECE1"/>
      </a:lt2>
      <a:accent1>
        <a:srgbClr val="FF6E1E"/>
      </a:accent1>
      <a:accent2>
        <a:srgbClr val="C8C8C8"/>
      </a:accent2>
      <a:accent3>
        <a:srgbClr val="AAA99F"/>
      </a:accent3>
      <a:accent4>
        <a:srgbClr val="7A303F"/>
      </a:accent4>
      <a:accent5>
        <a:srgbClr val="00AFAB"/>
      </a:accent5>
      <a:accent6>
        <a:srgbClr val="849895"/>
      </a:accent6>
      <a:hlink>
        <a:srgbClr val="FF6E1E"/>
      </a:hlink>
      <a:folHlink>
        <a:srgbClr val="00A8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14250EB0-9B82-42F1-91FE-40949EDD4142}" vid="{CF9781AC-FD1E-4D5F-9CF9-2F911800FE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TaxCatchAll xmlns="eb96eb8b-470e-4973-8b91-d78321857373">
      <Value>25</Value>
      <Value>16</Value>
      <Value>29</Value>
      <Value>21</Value>
    </TaxCatchAll>
    <TaxKeywordTaxHTField xmlns="eb96eb8b-470e-4973-8b91-d78321857373">
      <Terms xmlns="http://schemas.microsoft.com/office/infopath/2007/PartnerControls"/>
    </TaxKeywordTaxHTField>
    <i67d5ea767e34596abd62bfe9e241525 xmlns="eb96eb8b-470e-4973-8b91-d7832185737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Administrative Applications</TermName>
          <TermId xmlns="http://schemas.microsoft.com/office/infopath/2007/PartnerControls">6e04aaf6-4830-4845-881a-c829b67e9252</TermId>
        </TermInfo>
      </Terms>
    </i67d5ea767e34596abd62bfe9e241525>
    <x9tc xmlns="cbb6a3c7-fea7-43c3-bd07-cb0ef34fff8b">
      <UserInfo>
        <DisplayName/>
        <AccountId xsi:nil="true"/>
        <AccountType/>
      </UserInfo>
    </x9tc>
    <d8775e57b88b43abba14982cff5ec56f xmlns="eb96eb8b-470e-4973-8b91-d78321857373">
      <Terms xmlns="http://schemas.microsoft.com/office/infopath/2007/PartnerControls"/>
    </d8775e57b88b43abba14982cff5ec56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98B0C3E4FE5E4A8F6C0D38972A5F0A" ma:contentTypeVersion="41" ma:contentTypeDescription="Create a new document." ma:contentTypeScope="" ma:versionID="00c1047815c31fc079ee98265dbdbd84">
  <xsd:schema xmlns:xsd="http://www.w3.org/2001/XMLSchema" xmlns:xs="http://www.w3.org/2001/XMLSchema" xmlns:p="http://schemas.microsoft.com/office/2006/metadata/properties" xmlns:ns1="http://schemas.microsoft.com/sharepoint/v3" xmlns:ns2="eb96eb8b-470e-4973-8b91-d78321857373" xmlns:ns3="cbb6a3c7-fea7-43c3-bd07-cb0ef34fff8b" targetNamespace="http://schemas.microsoft.com/office/2006/metadata/properties" ma:root="true" ma:fieldsID="9b1e7549c59f2ba2eb1274c1e4633901" ns1:_="" ns2:_="" ns3:_="">
    <xsd:import namespace="http://schemas.microsoft.com/sharepoint/v3"/>
    <xsd:import namespace="eb96eb8b-470e-4973-8b91-d78321857373"/>
    <xsd:import namespace="cbb6a3c7-fea7-43c3-bd07-cb0ef34fff8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TaxCatchAll" minOccurs="0"/>
                <xsd:element ref="ns2:TaxKeywordTaxHTField" minOccurs="0"/>
                <xsd:element ref="ns3:x9tc" minOccurs="0"/>
                <xsd:element ref="ns2:SharingHintHash" minOccurs="0"/>
                <xsd:element ref="ns2:SharedWithDetails" minOccurs="0"/>
                <xsd:element ref="ns2:d8775e57b88b43abba14982cff5ec56f" minOccurs="0"/>
                <xsd:element ref="ns2:i67d5ea767e34596abd62bfe9e24152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6eb8b-470e-4973-8b91-d78321857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11" nillable="true" ma:displayName="Taxonomy Catch All Column" ma:hidden="true" ma:list="{f58b7e00-78d4-43d1-8ece-c4e17da1f514}" ma:internalName="TaxCatchAll" ma:showField="CatchAllData" ma:web="eb96eb8b-470e-4973-8b91-d783218573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c2113186-39af-432d-951a-a58ab5eae62d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ingHintHash" ma:index="15" nillable="true" ma:displayName="Sharing Hint Hash" ma:internalName="SharingHintHash" ma:readOnly="true">
      <xsd:simpleType>
        <xsd:restriction base="dms:Text"/>
      </xsd:simple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d8775e57b88b43abba14982cff5ec56f" ma:index="17" nillable="true" ma:taxonomy="true" ma:internalName="d8775e57b88b43abba14982cff5ec56f" ma:taxonomyFieldName="Project1" ma:displayName="Project" ma:default="" ma:fieldId="{d8775e57-b88b-43ab-ba14-982cff5ec56f}" ma:taxonomyMulti="true" ma:sspId="c2113186-39af-432d-951a-a58ab5eae62d" ma:termSetId="ad52c5c5-0ef6-43a7-934d-6e71af05946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7d5ea767e34596abd62bfe9e241525" ma:index="19" ma:taxonomy="true" ma:internalName="i67d5ea767e34596abd62bfe9e241525" ma:taxonomyFieldName="Service_x0020_Type" ma:displayName="Service Type" ma:default="" ma:fieldId="{267d5ea7-67e3-4596-abd6-2bfe9e241525}" ma:taxonomyMulti="true" ma:sspId="c2113186-39af-432d-951a-a58ab5eae62d" ma:termSetId="cfa9a294-4c95-40d1-995c-3c4bd704080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b6a3c7-fea7-43c3-bd07-cb0ef34fff8b" elementFormDefault="qualified">
    <xsd:import namespace="http://schemas.microsoft.com/office/2006/documentManagement/types"/>
    <xsd:import namespace="http://schemas.microsoft.com/office/infopath/2007/PartnerControls"/>
    <xsd:element name="x9tc" ma:index="14" nillable="true" ma:displayName="Person or Group" ma:list="UserInfo" ma:internalName="x9tc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091E4B-BBD1-468B-BE07-832DCB1585E0}">
  <ds:schemaRefs>
    <ds:schemaRef ds:uri="cbb6a3c7-fea7-43c3-bd07-cb0ef34fff8b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b96eb8b-470e-4973-8b91-d7832185737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F005B28-D89C-42BB-B06E-F7BBC1BD6B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b96eb8b-470e-4973-8b91-d78321857373"/>
    <ds:schemaRef ds:uri="cbb6a3c7-fea7-43c3-bd07-cb0ef34ff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8C3313-F465-4656-BD80-367DC78BEE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IBS Presentation</Template>
  <TotalTime>53739</TotalTime>
  <Words>2257</Words>
  <Application>Microsoft Office PowerPoint</Application>
  <PresentationFormat>On-screen Show (4:3)</PresentationFormat>
  <Paragraphs>310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PowerPoint Presentation</vt:lpstr>
      <vt:lpstr>Caltech Financials  Data Warehouse  Labor Distribution (LD)</vt:lpstr>
      <vt:lpstr>PowerPoint Presentation</vt:lpstr>
      <vt:lpstr>LD Row-Level Security</vt:lpstr>
      <vt:lpstr>LD Row-Level Security</vt:lpstr>
      <vt:lpstr>Data Design,  Concepts,  and Logic</vt:lpstr>
      <vt:lpstr>Data Design, Concepts, and Logic</vt:lpstr>
      <vt:lpstr>Data Design, Concepts, and Logic</vt:lpstr>
      <vt:lpstr>Data Design, Concepts, and Logic</vt:lpstr>
      <vt:lpstr>Data Design, Concepts, and Logic</vt:lpstr>
      <vt:lpstr>Data Design, Concepts, and Logic</vt:lpstr>
      <vt:lpstr>LD and Cost Details: Comparison</vt:lpstr>
      <vt:lpstr>LD Reports</vt:lpstr>
      <vt:lpstr>LD Reports</vt:lpstr>
      <vt:lpstr>LD Reports</vt:lpstr>
      <vt:lpstr>LD Reports</vt:lpstr>
      <vt:lpstr>LD Reports</vt:lpstr>
      <vt:lpstr>LD Reports</vt:lpstr>
      <vt:lpstr>LD Reports</vt:lpstr>
      <vt:lpstr>LD Reports – College Work Study</vt:lpstr>
      <vt:lpstr>Accessing the Reports</vt:lpstr>
      <vt:lpstr>Accessing the Reports</vt:lpstr>
      <vt:lpstr>Accessing the Reports</vt:lpstr>
      <vt:lpstr>Caltech Financials Data Warehouse  OBIHelp@caltech.edu  OBI Training Documentation  OBI Training Schedule </vt:lpstr>
      <vt:lpstr>PowerPoint Presentation</vt:lpstr>
    </vt:vector>
  </TitlesOfParts>
  <Company>Caltech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Erin.Lindsay@caltech.edu</dc:creator>
  <cp:lastModifiedBy>Lindsay, Erin B.</cp:lastModifiedBy>
  <cp:revision>389</cp:revision>
  <cp:lastPrinted>2020-12-08T01:35:03Z</cp:lastPrinted>
  <dcterms:created xsi:type="dcterms:W3CDTF">2017-10-04T23:43:47Z</dcterms:created>
  <dcterms:modified xsi:type="dcterms:W3CDTF">2021-09-22T01:50:53Z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0x0101006098B0C3E4FE5E4A8F6C0D38972A5F0A</vt:lpwstr>
  </property>
  <property fmtid="{D5CDD505-2E9C-101B-9397-08002B2CF9AE}" pid="3" name="Dev Tools">
    <vt:lpwstr/>
  </property>
  <property fmtid="{D5CDD505-2E9C-101B-9397-08002B2CF9AE}" pid="4" name="Group">
    <vt:lpwstr>29;#PMO|5ce9659f-9931-4f02-930c-a26bad388f70</vt:lpwstr>
  </property>
  <property fmtid="{D5CDD505-2E9C-101B-9397-08002B2CF9AE}" pid="5" name="Work Type">
    <vt:lpwstr/>
  </property>
  <property fmtid="{D5CDD505-2E9C-101B-9397-08002B2CF9AE}" pid="6" name="Application">
    <vt:lpwstr/>
  </property>
  <property fmtid="{D5CDD505-2E9C-101B-9397-08002B2CF9AE}" pid="7" name="Document Type">
    <vt:lpwstr>25;#Presentations|08075f21-e912-478e-8619-a0c1e9360a1b</vt:lpwstr>
  </property>
  <property fmtid="{D5CDD505-2E9C-101B-9397-08002B2CF9AE}" pid="8" name="Customer">
    <vt:lpwstr>21;#IMSS|f9cc558f-2c21-4c15-98ed-307a9fb5a107</vt:lpwstr>
  </property>
  <property fmtid="{D5CDD505-2E9C-101B-9397-08002B2CF9AE}" pid="9" name="b3e75a5fb5a14e308860f537e3b6cdbc">
    <vt:lpwstr>IBS|30c28e22-46b6-4825-9711-0aba4a2deacf</vt:lpwstr>
  </property>
  <property fmtid="{D5CDD505-2E9C-101B-9397-08002B2CF9AE}" pid="10" name="Group Ownership">
    <vt:lpwstr>IBS</vt:lpwstr>
  </property>
  <property fmtid="{D5CDD505-2E9C-101B-9397-08002B2CF9AE}" pid="11" name="Service">
    <vt:lpwstr>16;#Administrative Applications|6e04aaf6-4830-4845-881a-c829b67e9252</vt:lpwstr>
  </property>
  <property fmtid="{D5CDD505-2E9C-101B-9397-08002B2CF9AE}" pid="12" name="TaxKeyword">
    <vt:lpwstr/>
  </property>
  <property fmtid="{D5CDD505-2E9C-101B-9397-08002B2CF9AE}" pid="13" name="Service Type">
    <vt:lpwstr>16;#Administrative Applications|6e04aaf6-4830-4845-881a-c829b67e9252</vt:lpwstr>
  </property>
  <property fmtid="{D5CDD505-2E9C-101B-9397-08002B2CF9AE}" pid="14" name="h556f7baf69f43e6b6d894af86d2b37f">
    <vt:lpwstr>Presentations|08075f21-e912-478e-8619-a0c1e9360a1b</vt:lpwstr>
  </property>
  <property fmtid="{D5CDD505-2E9C-101B-9397-08002B2CF9AE}" pid="15" name="Document Type1">
    <vt:lpwstr>25;#Presentations|08075f21-e912-478e-8619-a0c1e9360a1b</vt:lpwstr>
  </property>
  <property fmtid="{D5CDD505-2E9C-101B-9397-08002B2CF9AE}" pid="16" name="m40ebab33e47408c8ccaeb21cfa74e52">
    <vt:lpwstr/>
  </property>
  <property fmtid="{D5CDD505-2E9C-101B-9397-08002B2CF9AE}" pid="17" name="Project1">
    <vt:lpwstr/>
  </property>
  <property fmtid="{D5CDD505-2E9C-101B-9397-08002B2CF9AE}" pid="18" name="TestProjectNew">
    <vt:lpwstr/>
  </property>
  <property fmtid="{D5CDD505-2E9C-101B-9397-08002B2CF9AE}" pid="19" name="b0df9bdd9a9f4474a262e546eb79b545">
    <vt:lpwstr/>
  </property>
  <property fmtid="{D5CDD505-2E9C-101B-9397-08002B2CF9AE}" pid="20" name="Test Project">
    <vt:lpwstr/>
  </property>
  <property fmtid="{D5CDD505-2E9C-101B-9397-08002B2CF9AE}" pid="21" name="Customer1">
    <vt:lpwstr>21;#IMSS|f9cc558f-2c21-4c15-98ed-307a9fb5a107</vt:lpwstr>
  </property>
  <property fmtid="{D5CDD505-2E9C-101B-9397-08002B2CF9AE}" pid="22" name="Application11">
    <vt:lpwstr/>
  </property>
  <property fmtid="{D5CDD505-2E9C-101B-9397-08002B2CF9AE}" pid="23" name="Dev Tools0">
    <vt:lpwstr/>
  </property>
  <property fmtid="{D5CDD505-2E9C-101B-9397-08002B2CF9AE}" pid="24" name="na36426cc92d44c9b920805783a5c3ee">
    <vt:lpwstr>PMO|5ce9659f-9931-4f02-930c-a26bad388f70</vt:lpwstr>
  </property>
  <property fmtid="{D5CDD505-2E9C-101B-9397-08002B2CF9AE}" pid="25" name="Group1">
    <vt:lpwstr>29;#PMO|5ce9659f-9931-4f02-930c-a26bad388f70</vt:lpwstr>
  </property>
  <property fmtid="{D5CDD505-2E9C-101B-9397-08002B2CF9AE}" pid="26" name="c924a798d13c4ad4954d1bf70f966a59">
    <vt:lpwstr/>
  </property>
  <property fmtid="{D5CDD505-2E9C-101B-9397-08002B2CF9AE}" pid="27" name="Work Type0">
    <vt:lpwstr/>
  </property>
  <property fmtid="{D5CDD505-2E9C-101B-9397-08002B2CF9AE}" pid="28" name="i9442ec87aef436983f8bbb666c9482a">
    <vt:lpwstr>IMSS|f9cc558f-2c21-4c15-98ed-307a9fb5a107</vt:lpwstr>
  </property>
  <property fmtid="{D5CDD505-2E9C-101B-9397-08002B2CF9AE}" pid="29" name="fd918087b1874a3a8ba0f73b44d4a561">
    <vt:lpwstr/>
  </property>
  <property fmtid="{D5CDD505-2E9C-101B-9397-08002B2CF9AE}" pid="30" name="i1c97184f9b74a9fa6571a3e57444fe5">
    <vt:lpwstr>Administrative Applications|6e04aaf6-4830-4845-881a-c829b67e9252</vt:lpwstr>
  </property>
  <property fmtid="{D5CDD505-2E9C-101B-9397-08002B2CF9AE}" pid="31" name="m623807aa7294e92bb5745e247527355">
    <vt:lpwstr>Administrative Applications|6e04aaf6-4830-4845-881a-c829b67e9252</vt:lpwstr>
  </property>
  <property fmtid="{D5CDD505-2E9C-101B-9397-08002B2CF9AE}" pid="32" name="j42a843d258a46f0b84a7a2fa4ae1a01">
    <vt:lpwstr>Presentations|08075f21-e912-478e-8619-a0c1e9360a1b</vt:lpwstr>
  </property>
  <property fmtid="{D5CDD505-2E9C-101B-9397-08002B2CF9AE}" pid="33" name="d2e65eefacce486cb41970128b06af36">
    <vt:lpwstr>IMSS|f9cc558f-2c21-4c15-98ed-307a9fb5a107</vt:lpwstr>
  </property>
  <property fmtid="{D5CDD505-2E9C-101B-9397-08002B2CF9AE}" pid="34" name="i5f678ef10f145f79d17ad1dc96ee07b">
    <vt:lpwstr>PMO|5ce9659f-9931-4f02-930c-a26bad388f70</vt:lpwstr>
  </property>
  <property fmtid="{D5CDD505-2E9C-101B-9397-08002B2CF9AE}" pid="35" name="ArticulateGUID">
    <vt:lpwstr>ED255EEF-7131-4244-BD83-0C0179860F22</vt:lpwstr>
  </property>
  <property fmtid="{D5CDD505-2E9C-101B-9397-08002B2CF9AE}" pid="36" name="ArticulatePath">
    <vt:lpwstr>OBIEE - HSS</vt:lpwstr>
  </property>
</Properties>
</file>