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97" r:id="rId6"/>
    <p:sldId id="358" r:id="rId7"/>
    <p:sldId id="418" r:id="rId8"/>
    <p:sldId id="302" r:id="rId9"/>
    <p:sldId id="419" r:id="rId10"/>
    <p:sldId id="349" r:id="rId11"/>
    <p:sldId id="409" r:id="rId12"/>
    <p:sldId id="412" r:id="rId13"/>
    <p:sldId id="420" r:id="rId14"/>
    <p:sldId id="394" r:id="rId15"/>
    <p:sldId id="430" r:id="rId16"/>
    <p:sldId id="408" r:id="rId17"/>
    <p:sldId id="421" r:id="rId18"/>
    <p:sldId id="361" r:id="rId19"/>
    <p:sldId id="428" r:id="rId20"/>
    <p:sldId id="366" r:id="rId21"/>
    <p:sldId id="365" r:id="rId22"/>
    <p:sldId id="362" r:id="rId23"/>
    <p:sldId id="429" r:id="rId24"/>
    <p:sldId id="422" r:id="rId25"/>
    <p:sldId id="410" r:id="rId26"/>
    <p:sldId id="384" r:id="rId27"/>
    <p:sldId id="423" r:id="rId28"/>
    <p:sldId id="385" r:id="rId29"/>
    <p:sldId id="389" r:id="rId30"/>
    <p:sldId id="390" r:id="rId31"/>
    <p:sldId id="391" r:id="rId32"/>
    <p:sldId id="393" r:id="rId33"/>
    <p:sldId id="411" r:id="rId34"/>
    <p:sldId id="424" r:id="rId35"/>
    <p:sldId id="415" r:id="rId36"/>
    <p:sldId id="416" r:id="rId37"/>
    <p:sldId id="414" r:id="rId38"/>
    <p:sldId id="388" r:id="rId39"/>
    <p:sldId id="330" r:id="rId40"/>
    <p:sldId id="427" r:id="rId41"/>
  </p:sldIdLst>
  <p:sldSz cx="9144000" cy="6858000" type="screen4x3"/>
  <p:notesSz cx="7010400" cy="9296400"/>
  <p:custDataLst>
    <p:tags r:id="rId4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E1E"/>
    <a:srgbClr val="336699"/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75991" autoAdjust="0"/>
  </p:normalViewPr>
  <p:slideViewPr>
    <p:cSldViewPr snapToGrid="0" snapToObjects="1">
      <p:cViewPr varScale="1">
        <p:scale>
          <a:sx n="91" d="100"/>
          <a:sy n="91" d="100"/>
        </p:scale>
        <p:origin x="24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31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664591-B18A-4612-BCEC-5F5E910C0CA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AF50F28-0AB2-45C6-B716-15CA7994B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1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507D49-C4BA-460C-A1C8-6A058B206079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913A23-75F1-4AE0-8853-A917CD700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28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2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more information about the data concepts within Costs and Commitments, please attend the Costs and Commitments Training</a:t>
            </a:r>
          </a:p>
          <a:p>
            <a:endParaRPr lang="en-US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Cost Incurred For (CIF)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Who was that cost for? Logic links the transaction to the person or a group.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Providers.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Who </a:t>
            </a:r>
            <a:r>
              <a:rPr lang="en-US" i="1" baseline="0" dirty="0"/>
              <a:t>provided</a:t>
            </a:r>
            <a:r>
              <a:rPr lang="en-US" i="0" baseline="0" dirty="0"/>
              <a:t> the cost, e.g., who was the supplier or merchant or IC service organization?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An expenditure comment that: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Doesn’t include all the “noise” of the full expenditure comment that is in Oracle (and in OBI).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i="0" baseline="0" dirty="0"/>
              <a:t>Focuses, for example, just on the comment about an internal charge, and not on all the other items like service organization, customer, who to contact, etc.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Enables the roll-up of the item’s cost and its tax lines into a single line.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Reference # can be the Invoice #, PO #, WIC, Work Order #, the Pay Period</a:t>
            </a:r>
          </a:p>
          <a:p>
            <a:endParaRPr lang="en-US" dirty="0"/>
          </a:p>
          <a:p>
            <a:r>
              <a:rPr lang="en-US" dirty="0"/>
              <a:t>For more information about the logic used for OBI, see the Data Logic Guides available both on the Help tabs in the OBI Report Listings and on the IMSS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97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more information about the data concepts for the Labor Distribution, please attend the Labor Distribution Training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26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more information about the data concepts within Costs and Commitments, please attend the Costs and Commitments Training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more information about the data concepts for the Labor Distribution, please attend the Labor Distribution Training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42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07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/>
              <a:t>Financial Subject Areas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A </a:t>
            </a:r>
            <a:r>
              <a:rPr lang="en-US" i="1" dirty="0"/>
              <a:t>Subject Area</a:t>
            </a:r>
            <a:r>
              <a:rPr lang="en-US" i="0" dirty="0"/>
              <a:t> represents the type of analysis that the user intends to do.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This is analysis is on numbers, for example costs or pay distributions, over time.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Each subject area has their own purpose, row-level security, and set of reports.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OBI Financials has four subject areas: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Costs and Commitments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Labor Distribution (LD)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Award Installments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Summaries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1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 Subject Area is </a:t>
            </a:r>
            <a:r>
              <a:rPr lang="en-US" i="1" dirty="0"/>
              <a:t>Costs and Commitments</a:t>
            </a:r>
            <a:r>
              <a:rPr lang="en-US" dirty="0"/>
              <a:t>.</a:t>
            </a:r>
            <a:endParaRPr lang="en-US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b="1" baseline="0" dirty="0"/>
              <a:t>Costs and Commitments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Cost Detail (Drill), which allows you to </a:t>
            </a:r>
            <a:r>
              <a:rPr lang="en-US" i="1" dirty="0"/>
              <a:t>drill </a:t>
            </a:r>
            <a:r>
              <a:rPr lang="en-US" i="0" dirty="0"/>
              <a:t>to more information about a cost.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dirty="0"/>
              <a:t>Cost Detail (Export), which is designed for ease of export, six different </a:t>
            </a:r>
            <a:r>
              <a:rPr lang="en-US" i="1" dirty="0"/>
              <a:t>views</a:t>
            </a:r>
            <a:r>
              <a:rPr lang="en-US" i="0" baseline="0" dirty="0"/>
              <a:t> of the data, and </a:t>
            </a:r>
            <a:r>
              <a:rPr lang="en-US" i="0" dirty="0"/>
              <a:t>alternative prompts for more flexible</a:t>
            </a:r>
            <a:r>
              <a:rPr lang="en-US" i="0" baseline="0" dirty="0"/>
              <a:t> searches.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Cost Detail (Pivot), which is brand new and t</a:t>
            </a:r>
            <a:r>
              <a:rPr lang="en-US" dirty="0"/>
              <a:t>his report pivots costs over time.</a:t>
            </a:r>
            <a:endParaRPr lang="en-US" i="0" baseline="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Outstanding Commitments, which quickly lists active commitments based on a variety of search prompts.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Cost Transfers (both Campus and Finance), which are used as part of the Cost Transfer application process.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1" baseline="0" dirty="0"/>
              <a:t>Security</a:t>
            </a:r>
            <a:endParaRPr lang="en-US" i="0" baseline="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PTA-level combined with </a:t>
            </a:r>
            <a:r>
              <a:rPr lang="en-US" i="1" baseline="0" dirty="0"/>
              <a:t>Salary or No Salary</a:t>
            </a:r>
            <a:r>
              <a:rPr lang="en-US" i="0" baseline="0" dirty="0"/>
              <a:t>, which is based on the Expenditure Types setup.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The Exp Type setup has a Compensation? flag, which indicates if the expenditure type is related to payroll or not.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If a user does not have access to the Exp Types flagged as compensation, then the transaction still appears on the report, but the Cost will equal $0.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i="0" baseline="0" dirty="0"/>
              <a:t>For more info about Costs and Commitments, see the Training schedule for times for </a:t>
            </a:r>
            <a:r>
              <a:rPr lang="en-US" i="1" baseline="0" dirty="0"/>
              <a:t>Costs &amp; Commitments.</a:t>
            </a:r>
            <a:endParaRPr lang="en-US" i="0" baseline="0" dirty="0"/>
          </a:p>
          <a:p>
            <a:pPr marL="0" lv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14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b="1" baseline="0" dirty="0"/>
              <a:t>Labor Distribution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LD Query (Export): Similar to the report in Cognos, but has more parameters and columns available, including Batch Name and Comments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LD Schedule Lines: Information about the schedule lines that determine the percentage of the total assignment or element pay to which PTA.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LD That May Hit Suspense: Let’s you know which pay distributions that may hit suspense if the payroll were to be run today.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NIH Salary Cap Detail and Campus: Both reports were designed to assist with maintaining compliance with the NIH Salary Cap.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Detail version includes salary and distribution amounts and uses the Oracle LD security for row-level security.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Campus version does NOT include salary and distribution amounts and uses the PTA-level security.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endParaRPr lang="en-US" i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i="0" baseline="0" dirty="0"/>
              <a:t>Row-level Security for Labor Distribution is based on the Oracle LD security and must be given via Oracle LD Security.</a:t>
            </a:r>
          </a:p>
          <a:p>
            <a:pPr marL="0" lv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i="0" baseline="0" dirty="0"/>
              <a:t>For more information about Labor Distributions, please see the Training schedule for times for </a:t>
            </a:r>
            <a:r>
              <a:rPr lang="en-US" i="1" baseline="0" dirty="0"/>
              <a:t>Labor Distribution.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5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Wingdings" panose="05000000000000000000" pitchFamily="2" charset="2"/>
              <a:buNone/>
            </a:pPr>
            <a:r>
              <a:rPr lang="en-US" b="1" i="0" baseline="0" dirty="0"/>
              <a:t>Award Installments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A set of reports based on Award Installments, which is the first step in budgeting your PTA in Oracle.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These reports include: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endParaRPr lang="en-US" i="0" baseline="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Award Installments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Basic report.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Can be used for all funding types.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i="0" baseline="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Award Installments (GB)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Designed only for GB Awards.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Includes the ability to search by Award Division.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i="0" baseline="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Award Installments (Gift-Grants-Endow)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Only available for </a:t>
            </a:r>
            <a:r>
              <a:rPr lang="en-US" i="1" baseline="0" dirty="0"/>
              <a:t>Division</a:t>
            </a:r>
            <a:r>
              <a:rPr lang="en-US" i="0" baseline="0" dirty="0"/>
              <a:t> and </a:t>
            </a:r>
            <a:r>
              <a:rPr lang="en-US" i="1" baseline="0" dirty="0"/>
              <a:t>Finance </a:t>
            </a:r>
            <a:r>
              <a:rPr lang="en-US" i="0" baseline="0" dirty="0"/>
              <a:t>user roles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Includes the ability to drill to Gift Receipt information loaded from the </a:t>
            </a:r>
            <a:r>
              <a:rPr lang="en-US" i="1" baseline="0" dirty="0"/>
              <a:t>Advance </a:t>
            </a:r>
            <a:r>
              <a:rPr lang="en-US" i="0" baseline="0" dirty="0"/>
              <a:t>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23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b="1" baseline="0" dirty="0"/>
              <a:t>PTA Summaries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Security is at the PTA-level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Training: </a:t>
            </a:r>
            <a:r>
              <a:rPr lang="en-US" i="1" baseline="0" dirty="0"/>
              <a:t>Award Installments and Summaries</a:t>
            </a:r>
            <a:endParaRPr lang="en-US" i="0" baseline="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PTA Summary - Comparison of Budget and Spend</a:t>
            </a:r>
            <a:endParaRPr lang="en-US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Budgets and balances summarized at the Expenditure Categories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baseline="0" dirty="0"/>
              <a:t>This is because budgets are entered in Oracle at the Exp Category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Costs and commitments summarized at the Expenditure Types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FY Summary Over Time</a:t>
            </a:r>
            <a:endParaRPr lang="en-US" i="0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Includes the current summaries with the </a:t>
            </a:r>
            <a:r>
              <a:rPr lang="en-US" i="1" baseline="0" dirty="0"/>
              <a:t>Period Costs</a:t>
            </a:r>
            <a:r>
              <a:rPr lang="en-US" i="0" baseline="0" dirty="0"/>
              <a:t> over time by each FY Period.</a:t>
            </a:r>
            <a:r>
              <a:rPr lang="en-US" sz="1200" dirty="0"/>
              <a:t> </a:t>
            </a:r>
            <a:endParaRPr lang="en-US" i="0" baseline="0" dirty="0"/>
          </a:p>
          <a:p>
            <a:pPr marL="171450" lvl="0" indent="-171450">
              <a:buFont typeface="Wingdings" panose="05000000000000000000" pitchFamily="2" charset="2"/>
              <a:buChar char="§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23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48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b="1" baseline="0" dirty="0"/>
              <a:t>PTA Summaries Reports (Cont.)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ITD Summaries (Export) </a:t>
            </a:r>
            <a:r>
              <a:rPr lang="en-US" i="1" baseline="0" dirty="0"/>
              <a:t>and</a:t>
            </a:r>
            <a:r>
              <a:rPr lang="en-US" baseline="0" dirty="0"/>
              <a:t> FY Summaries (Export)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Both reports are designed for ease of export.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Both reports include several versions for </a:t>
            </a:r>
            <a:r>
              <a:rPr lang="en-US" i="1" baseline="0" dirty="0"/>
              <a:t>viewing</a:t>
            </a:r>
            <a:r>
              <a:rPr lang="en-US" i="0" baseline="0" dirty="0"/>
              <a:t> the results.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ITD version only includes awards that are managed on an Inception to Date (ITD) basis.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FY version only includes awards that are managed on a Fiscal Year (FY) basis, e.g., General Budget PTAs.</a:t>
            </a: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PTA Summary - ITD (Drill) </a:t>
            </a:r>
            <a:r>
              <a:rPr lang="en-US" i="1" baseline="0" dirty="0"/>
              <a:t>and</a:t>
            </a:r>
            <a:r>
              <a:rPr lang="en-US" i="0" baseline="0" dirty="0"/>
              <a:t> PTA Summary - FY (Drill)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Both reports enable you to drill to costs for the period.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Both reports include all awards, regardless of the type of ITD or FY basis.</a:t>
            </a:r>
            <a:r>
              <a:rPr lang="en-US" sz="1200" dirty="0"/>
              <a:t> </a:t>
            </a: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Awards for Consideration</a:t>
            </a:r>
            <a:endParaRPr lang="en-US" i="0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Returns list of awards that meet the criteria in the prompts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Excellent for finding awards with balances &lt; $###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311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396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Wingdings" panose="05000000000000000000" pitchFamily="2" charset="2"/>
              <a:buNone/>
            </a:pPr>
            <a:r>
              <a:rPr lang="en-US" i="0" baseline="0" dirty="0"/>
              <a:t>There is three “types” of security combined that makes up your OBI user security.</a:t>
            </a:r>
          </a:p>
          <a:p>
            <a:pPr marL="0" lv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i="0" baseline="0" dirty="0"/>
              <a:t>The first is your access.caltech security (see next slide). This is what gives you the access to the OBI home page.</a:t>
            </a:r>
          </a:p>
          <a:p>
            <a:pPr marL="0" lv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i="0" baseline="0" dirty="0"/>
              <a:t>The second is your user role, which determines which </a:t>
            </a:r>
            <a:r>
              <a:rPr lang="en-US" i="1" baseline="0" dirty="0"/>
              <a:t>Report Listing</a:t>
            </a:r>
            <a:r>
              <a:rPr lang="en-US" i="0" baseline="0" dirty="0"/>
              <a:t> you see. The Report Listing controls your access to individual reports.</a:t>
            </a:r>
          </a:p>
          <a:p>
            <a:pPr marL="0" lv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i="0" baseline="0" dirty="0"/>
              <a:t>The third is the row-level security. This determines the rows to which you have access.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The row-level security is different for each of the subject areas, as mentioned in previous slides.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329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access OBI go to access.caltech, login, scroll down to </a:t>
            </a:r>
            <a:r>
              <a:rPr lang="en-US" i="1" dirty="0"/>
              <a:t>Data Warehouse (OBI)</a:t>
            </a:r>
            <a:r>
              <a:rPr lang="en-US" i="0" dirty="0"/>
              <a:t>,</a:t>
            </a:r>
            <a:r>
              <a:rPr lang="en-US" i="0" baseline="0" dirty="0"/>
              <a:t> and click on the link, which will open a new browser tab.</a:t>
            </a:r>
          </a:p>
          <a:p>
            <a:endParaRPr lang="en-US" i="0" baseline="0" dirty="0"/>
          </a:p>
          <a:p>
            <a:r>
              <a:rPr lang="en-US" b="1" i="0" baseline="0" dirty="0"/>
              <a:t>NOTE: In order to use OBI you must either be on the Caltech internet OR use VPN. </a:t>
            </a:r>
          </a:p>
          <a:p>
            <a:endParaRPr lang="en-US" b="1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baseline="0" dirty="0"/>
              <a:t>In addition, your browser must allow pop-up windows for OBI, i.e., for </a:t>
            </a:r>
            <a:r>
              <a:rPr lang="en-US" sz="1200" b="1" i="1" dirty="0"/>
              <a:t>obi-proxy-prod-a.caltech.edu</a:t>
            </a:r>
            <a:r>
              <a:rPr lang="en-US" b="1" i="0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704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13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 status of the Data Warehouse loads is in the top-center of the OBI home page.</a:t>
            </a:r>
          </a:p>
          <a:p>
            <a:endParaRPr lang="en-US" baseline="0" dirty="0"/>
          </a:p>
          <a:p>
            <a:r>
              <a:rPr lang="en-US" baseline="0" dirty="0"/>
              <a:t>The bottom-center has scrolling Announcements.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the gray section on the left are links to the dashboards containing the Report</a:t>
            </a:r>
            <a:r>
              <a:rPr lang="en-US" baseline="0" dirty="0"/>
              <a:t> Listings</a:t>
            </a:r>
            <a:r>
              <a:rPr lang="en-US" dirty="0"/>
              <a:t> to which you have access.</a:t>
            </a:r>
          </a:p>
          <a:p>
            <a:endParaRPr lang="en-US" baseline="0" dirty="0"/>
          </a:p>
          <a:p>
            <a:r>
              <a:rPr lang="en-US" baseline="0" dirty="0"/>
              <a:t>Our email address for any questions is OBIHelp@caltech.edu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120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Clicking on a User Role under My Dashboards</a:t>
            </a:r>
            <a:r>
              <a:rPr lang="en-US" baseline="0" dirty="0"/>
              <a:t> will open with the </a:t>
            </a:r>
            <a:r>
              <a:rPr lang="en-US" i="1" baseline="0" dirty="0"/>
              <a:t>Report Listing</a:t>
            </a:r>
            <a:r>
              <a:rPr lang="en-US" i="0" baseline="0" dirty="0"/>
              <a:t> dashboard for that user role.</a:t>
            </a:r>
          </a:p>
          <a:p>
            <a:endParaRPr lang="en-US" i="0" baseline="0" dirty="0"/>
          </a:p>
          <a:p>
            <a:r>
              <a:rPr lang="en-US" i="0" baseline="0" dirty="0"/>
              <a:t>The Report Listings have a series of tabs that are used to organize the reports and other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58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just example screenshots of a couple of the tabs: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Costs &amp; Commitments: Notice the report names and the descriptions of each.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Help: Contains links to all the available documentation, which is also on the IMSS web site.</a:t>
            </a:r>
          </a:p>
          <a:p>
            <a:endParaRPr lang="en-US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797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of the first few tabs represent a Financials </a:t>
            </a:r>
            <a:r>
              <a:rPr lang="en-US" i="1" dirty="0"/>
              <a:t>Subject Area. </a:t>
            </a:r>
            <a:r>
              <a:rPr lang="en-US" i="0" dirty="0"/>
              <a:t>These subject areas include:</a:t>
            </a:r>
            <a:endParaRPr lang="en-US" i="0" baseline="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Costs &amp; Commitments: A list of reports that are based upon the </a:t>
            </a:r>
            <a:r>
              <a:rPr lang="en-US" i="1" baseline="0" dirty="0"/>
              <a:t>Costs and Commitments </a:t>
            </a:r>
            <a:r>
              <a:rPr lang="en-US" i="0" baseline="0" dirty="0"/>
              <a:t>detail.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Installments: A list of reports based upon </a:t>
            </a:r>
            <a:r>
              <a:rPr lang="en-US" i="1" baseline="0" dirty="0"/>
              <a:t>Award Installments </a:t>
            </a:r>
            <a:r>
              <a:rPr lang="en-US" i="0" baseline="0" dirty="0"/>
              <a:t>detail.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Labor Distribution: A list of reports based upon </a:t>
            </a:r>
            <a:r>
              <a:rPr lang="en-US" i="1" baseline="0" dirty="0"/>
              <a:t>Labor Distribution </a:t>
            </a:r>
            <a:r>
              <a:rPr lang="en-US" i="0" baseline="0" dirty="0"/>
              <a:t>information, e.g., Schedule Lines and Pay Distributions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Summaries: A list of reports based upon PTA financial </a:t>
            </a:r>
            <a:r>
              <a:rPr lang="en-US" i="1" baseline="0" dirty="0"/>
              <a:t>Budget</a:t>
            </a:r>
            <a:r>
              <a:rPr lang="en-US" i="0" baseline="0" dirty="0"/>
              <a:t> and </a:t>
            </a:r>
            <a:r>
              <a:rPr lang="en-US" i="1" baseline="0" dirty="0"/>
              <a:t>Cost</a:t>
            </a:r>
            <a:r>
              <a:rPr lang="en-US" i="0" baseline="0" dirty="0"/>
              <a:t> information.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i="0" baseline="0" dirty="0"/>
              <a:t>The remaining tabs are for other reports and information not specifically for one of the </a:t>
            </a:r>
            <a:r>
              <a:rPr lang="en-US" i="1" baseline="0" dirty="0"/>
              <a:t>Subject Areas</a:t>
            </a:r>
            <a:endParaRPr lang="en-US" i="0" baseline="0" dirty="0"/>
          </a:p>
          <a:p>
            <a:pPr mar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i="0" baseline="0" dirty="0"/>
              <a:t>The Info tab lists reports that are about data not specific to each of the Subject Areas, for example, information about: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Awards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Exp Categories and Types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Funding 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783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i="0" baseline="0" dirty="0"/>
              <a:t>The </a:t>
            </a:r>
            <a:r>
              <a:rPr lang="en-US" i="1" baseline="0" dirty="0"/>
              <a:t>New</a:t>
            </a:r>
            <a:r>
              <a:rPr lang="en-US" i="0" baseline="0" dirty="0"/>
              <a:t> tab lists recent enhancements made to OBI Financials.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The enhancements are listed by date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Tip: Click on this tab each week or so to see if there have been new enhancements made since the last time you checked.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i="0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i="0" baseline="0" dirty="0"/>
              <a:t>The last tab, </a:t>
            </a:r>
            <a:r>
              <a:rPr lang="en-US" i="1" baseline="0" dirty="0"/>
              <a:t>Help,</a:t>
            </a:r>
            <a:r>
              <a:rPr lang="en-US" i="0" baseline="0" dirty="0"/>
              <a:t> has a list of user guides including: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1" baseline="0" dirty="0"/>
              <a:t>Training Slides and Video:</a:t>
            </a:r>
            <a:r>
              <a:rPr lang="en-US" i="0" baseline="0" dirty="0"/>
              <a:t> Includes the slides used for today, complete with notes.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1" baseline="0" dirty="0"/>
              <a:t>User and Data Logic Guides:</a:t>
            </a:r>
            <a:r>
              <a:rPr lang="en-US" i="0" baseline="0" dirty="0"/>
              <a:t> Financial User Guide and documents detailing the logic used for transforming the Financial Data Mart data values.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1" baseline="0" dirty="0"/>
              <a:t>Quick Guides: </a:t>
            </a:r>
            <a:r>
              <a:rPr lang="en-US" i="0" baseline="0" dirty="0"/>
              <a:t>Short documents on specific topics, many of which are included in the </a:t>
            </a:r>
            <a:r>
              <a:rPr lang="en-US" i="1" baseline="0" dirty="0"/>
              <a:t>Financial Data Mart User Guide</a:t>
            </a:r>
            <a:r>
              <a:rPr lang="en-US" i="0" baseline="0" dirty="0"/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1" baseline="0" dirty="0"/>
              <a:t>Report Guides: </a:t>
            </a:r>
            <a:r>
              <a:rPr lang="en-US" i="0" baseline="0" dirty="0"/>
              <a:t>Documents specific to individual reports.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1" baseline="0" dirty="0"/>
              <a:t>Troubleshooting Guides:</a:t>
            </a:r>
            <a:r>
              <a:rPr lang="en-US" i="0" baseline="0" dirty="0"/>
              <a:t> Documents to assist with common issues that users may run into</a:t>
            </a:r>
            <a:endParaRPr lang="en-US" i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89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653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There are two types of reports:</a:t>
            </a:r>
          </a:p>
          <a:p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="1" baseline="0" dirty="0"/>
              <a:t>Drill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Links within the report to navigate to more information in a new browser tab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Example: Cost Detail to Invoice or PO or WIC, etc.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="1" baseline="0" dirty="0"/>
              <a:t>Export</a:t>
            </a:r>
            <a:endParaRPr lang="en-US" b="1" i="0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These reports are designed to export to Excel where you can add further formatting, pivot on the data, etc.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baseline="0" dirty="0"/>
              <a:t>These reports typically have more than one version to select from with each version having different columns, orders, etc.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587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455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Tips and Hints</a:t>
            </a: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Embrace the User Documentation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Challenge your assumptions about the data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Learn how to customize reports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b="0" i="0" baseline="0" dirty="0"/>
              <a:t>This investment could seriously save you time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b="0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Explore the </a:t>
            </a:r>
            <a:r>
              <a:rPr lang="en-US" b="1" i="1" baseline="0" dirty="0"/>
              <a:t>versions</a:t>
            </a:r>
            <a:r>
              <a:rPr lang="en-US" b="1" i="0" baseline="0" dirty="0"/>
              <a:t> of views within a report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The reports designed for export to Excel have multiple versions each with different columns included, ordered, etc.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Get to know them </a:t>
            </a:r>
            <a:r>
              <a:rPr lang="en-US" b="0" i="1" baseline="0" dirty="0"/>
              <a:t>BEFORE</a:t>
            </a:r>
            <a:r>
              <a:rPr lang="en-US" b="0" i="0" baseline="0" dirty="0"/>
              <a:t> customizing the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902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Using Prompts: Sometimes Less is More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If you are searching for a single PTA there is no reason to enter the Project # or Award # as well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Entering too much could lead to data entry errors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Using Prompts: Use Search for the Prompts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The search offers freedom on character case as well as automatically applying a wildcard at the beginning and end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However, the prompt entered when running the report must be exact, e.g., the correct case, etc.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You’ll also be able to discover alternative versions of values, e.g., BOON P or Boon, Priscilla or Boone </a:t>
            </a:r>
            <a:r>
              <a:rPr lang="en-US" b="0" i="0" baseline="0" dirty="0" err="1"/>
              <a:t>Precilla</a:t>
            </a:r>
            <a:r>
              <a:rPr lang="en-US" b="0" i="0" baseline="0" dirty="0"/>
              <a:t> or </a:t>
            </a:r>
            <a:r>
              <a:rPr lang="en-US" b="0" i="0" baseline="0" dirty="0" err="1"/>
              <a:t>Preiscilla</a:t>
            </a:r>
            <a:r>
              <a:rPr lang="en-US" b="0" i="0" baseline="0" dirty="0"/>
              <a:t> Boon or </a:t>
            </a:r>
            <a:r>
              <a:rPr lang="en-US" b="0" i="0" baseline="0" dirty="0" err="1"/>
              <a:t>Pboon</a:t>
            </a:r>
            <a:r>
              <a:rPr lang="en-US" b="0" i="0" baseline="0" dirty="0"/>
              <a:t> or P Boon, etc.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baseline="0" dirty="0"/>
              <a:t>Exporting</a:t>
            </a:r>
            <a:endParaRPr lang="en-US" b="1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1" i="0" baseline="0" dirty="0"/>
              <a:t>Stick to Excel or CSV </a:t>
            </a:r>
            <a:r>
              <a:rPr lang="en-US" b="0" i="0" baseline="0" dirty="0"/>
              <a:t>because OBI exports the </a:t>
            </a:r>
            <a:r>
              <a:rPr lang="en-US" b="0" i="1" baseline="0" dirty="0"/>
              <a:t>pixel</a:t>
            </a:r>
            <a:r>
              <a:rPr lang="en-US" b="0" i="0" baseline="0" dirty="0"/>
              <a:t> size rather than </a:t>
            </a:r>
            <a:r>
              <a:rPr lang="en-US" b="0" i="1" baseline="0" dirty="0"/>
              <a:t>font</a:t>
            </a:r>
            <a:r>
              <a:rPr lang="en-US" b="0" i="0" baseline="0" dirty="0"/>
              <a:t> size, which means it will be much smaller than expected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1" baseline="0" dirty="0"/>
              <a:t>Excel: </a:t>
            </a:r>
            <a:r>
              <a:rPr lang="en-US" b="0" i="0" baseline="0" dirty="0"/>
              <a:t>Max output is 2,000,000 cells (e.g., 200,000 rows with 10 columns)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b="0" i="0" baseline="0" dirty="0"/>
              <a:t>The nice thing is that exporting to Excel keeps all the formatting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b="0" i="1" baseline="0" dirty="0"/>
              <a:t>CSV: </a:t>
            </a:r>
            <a:r>
              <a:rPr lang="en-US" b="0" i="0" baseline="0" dirty="0"/>
              <a:t>Max output is 500,000 rows, regardless of number of columns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en-US" b="0" i="0" baseline="0" dirty="0"/>
              <a:t>This type of export includes ALL of the columns in the report – even those that are hidden or excluded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55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Frequently Asked Questions (FAQ)</a:t>
            </a:r>
            <a:endParaRPr lang="en-US" b="0" dirty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US" b="0" i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How Do I Save My Prompts/Filters?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Please see the </a:t>
            </a:r>
            <a:r>
              <a:rPr lang="en-US" b="0" i="1" baseline="0" dirty="0"/>
              <a:t>Quick Guide – Saving Prompts and Customizing Reports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b="0" i="0" baseline="0" dirty="0"/>
              <a:t>Available on the </a:t>
            </a:r>
            <a:r>
              <a:rPr lang="en-US" b="0" i="1" baseline="0" dirty="0"/>
              <a:t>Help</a:t>
            </a:r>
            <a:r>
              <a:rPr lang="en-US" b="0" i="0" baseline="0" dirty="0"/>
              <a:t> tab as well as the IMSS website at http://www.imss.caltech.edu/services/administrative-applications/data-warehouse-obi/obi-userguides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b="0" i="0" baseline="0" dirty="0"/>
              <a:t>Tip: Before you start customizing see the Tip of the Day, </a:t>
            </a:r>
            <a:r>
              <a:rPr lang="en-US" b="0" i="1" baseline="0" dirty="0"/>
              <a:t>Customizing Your Report</a:t>
            </a:r>
            <a:r>
              <a:rPr lang="en-US" b="0" i="0" baseline="0" dirty="0"/>
              <a:t> on the </a:t>
            </a:r>
            <a:r>
              <a:rPr lang="en-US" b="0" i="1" baseline="0" dirty="0"/>
              <a:t>Help </a:t>
            </a:r>
            <a:r>
              <a:rPr lang="en-US" b="0" i="0" baseline="0" dirty="0"/>
              <a:t>tab as well as the IMSS web site at http://www.imss.caltech.edu/documents/17895/TOTD-Customizations.pdf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b="1" i="0" baseline="0" dirty="0"/>
              <a:t>How Do I Schedule a Report to be Emailed?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This functionality is not available in OBI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Enhancement request has been submitted to Oracle, but not likely to happen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42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Frequently Asked Questions (FAQ)</a:t>
            </a: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/>
              <a:t>What is the Cognos Timeline?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Reports in the Cognos Grants Accounting (GA) and Labor Distribution data marts are no longer supported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This includes reports such as the PTA Cost Details, PTA Summaries, LD Query, and LD Schedule Lines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baseline="0" dirty="0"/>
              <a:t>HR and PO/AP data marts in Cognos continue to be supported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632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</a:t>
            </a:r>
            <a:r>
              <a:rPr lang="en-US" baseline="0" dirty="0"/>
              <a:t> more information about OBI please see the user documentation on the </a:t>
            </a:r>
            <a:r>
              <a:rPr lang="en-US" i="1" baseline="0" dirty="0"/>
              <a:t>Help</a:t>
            </a:r>
            <a:r>
              <a:rPr lang="en-US" i="0" baseline="0" dirty="0"/>
              <a:t> tabs </a:t>
            </a:r>
            <a:r>
              <a:rPr lang="en-US" i="1" baseline="0" dirty="0"/>
              <a:t>or </a:t>
            </a:r>
            <a:r>
              <a:rPr lang="en-US" i="0" baseline="0" dirty="0"/>
              <a:t>go to:</a:t>
            </a:r>
            <a:endParaRPr lang="en-US" dirty="0"/>
          </a:p>
          <a:p>
            <a:endParaRPr lang="en-US" dirty="0"/>
          </a:p>
          <a:p>
            <a:r>
              <a:rPr lang="en-US" dirty="0"/>
              <a:t>Questions</a:t>
            </a:r>
            <a:r>
              <a:rPr lang="en-US" baseline="0" dirty="0"/>
              <a:t>, issues, and requests for enhancements may be sent to </a:t>
            </a:r>
            <a:r>
              <a:rPr lang="en-US" i="1" baseline="0" dirty="0"/>
              <a:t>OBIHelp@caltech.edu</a:t>
            </a:r>
            <a:endParaRPr lang="en-US" i="0" baseline="0" dirty="0"/>
          </a:p>
          <a:p>
            <a:endParaRPr lang="en-US" i="0" baseline="0" dirty="0"/>
          </a:p>
          <a:p>
            <a:r>
              <a:rPr lang="en-US" dirty="0"/>
              <a:t>OBI User Documentation: </a:t>
            </a:r>
            <a:r>
              <a:rPr lang="en-US" i="1" dirty="0"/>
              <a:t>http://imss.caltech.edu/services/administrative-applications/data-warehouse-obi/obi-userguides</a:t>
            </a:r>
            <a:endParaRPr lang="en-US" i="0" baseline="0" dirty="0"/>
          </a:p>
          <a:p>
            <a:endParaRPr lang="en-US" i="0" baseline="0" dirty="0"/>
          </a:p>
          <a:p>
            <a:r>
              <a:rPr lang="en-US" dirty="0"/>
              <a:t>OBI Training: </a:t>
            </a:r>
            <a:r>
              <a:rPr lang="en-US" i="1" dirty="0"/>
              <a:t>http://www.imss.caltech.edu/services/administrative-applications/data-warehouse-obi/obi-training-schedule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127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1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48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OBIEE = Oracle Business Intelligence Enterprise Edition. We</a:t>
            </a:r>
            <a:r>
              <a:rPr lang="en-US" baseline="0" dirty="0"/>
              <a:t> generally refer to it by the shorter acronym, OBI.</a:t>
            </a:r>
            <a:endParaRPr lang="en-US" dirty="0"/>
          </a:p>
          <a:p>
            <a:endParaRPr lang="en-US" dirty="0"/>
          </a:p>
          <a:p>
            <a:r>
              <a:rPr lang="en-US" baseline="0" dirty="0"/>
              <a:t>OBIEE is simply a set or a group of tools that are used for data warehousing and data analytics.</a:t>
            </a:r>
          </a:p>
          <a:p>
            <a:endParaRPr lang="en-US" baseline="0" dirty="0"/>
          </a:p>
          <a:p>
            <a:r>
              <a:rPr lang="en-US" baseline="0" dirty="0"/>
              <a:t>Most of the tools are used for bringing together the data from multiple sources, i.e., extracting, transforming, and loading the data into the data warehouse.</a:t>
            </a:r>
          </a:p>
          <a:p>
            <a:endParaRPr lang="en-US" baseline="0" dirty="0"/>
          </a:p>
          <a:p>
            <a:r>
              <a:rPr lang="en-US" baseline="0" dirty="0"/>
              <a:t>The end user tool in the browser is the tool that you will use for running reports for data analysis.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42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25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OBI integrates a comprehensive set of Financials data.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/>
              <a:t>There is now the ability to connect a cost to the Procurement invoice, see the payment date, and look at details about the PO.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Design is based on campus users’ data needs.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Design enables the ability to drill through from one report to another for additional information.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US" i="0" baseline="0" dirty="0"/>
              <a:t>With all this additional available information in an easy-to-use format you will be less reliant on Finance staff to research questions you might have about a cost.</a:t>
            </a:r>
            <a:endParaRPr lang="en-US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0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The new design enables better search capabilities, e.g., the reports have several filters available.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Most of the non-drill or </a:t>
            </a:r>
            <a:r>
              <a:rPr lang="en-US" i="1" dirty="0"/>
              <a:t>Export </a:t>
            </a:r>
            <a:r>
              <a:rPr lang="en-US" dirty="0"/>
              <a:t>reports have multiple </a:t>
            </a:r>
            <a:r>
              <a:rPr lang="en-US" i="1" dirty="0"/>
              <a:t>versions</a:t>
            </a:r>
            <a:r>
              <a:rPr lang="en-US" i="0" dirty="0"/>
              <a:t> available within the one report.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dirty="0"/>
              <a:t>These versions have different columns available, formats, etc.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dirty="0"/>
              <a:t>They can also be </a:t>
            </a:r>
            <a:r>
              <a:rPr lang="en-US" i="1" dirty="0"/>
              <a:t>customized</a:t>
            </a:r>
            <a:r>
              <a:rPr lang="en-US" i="0" dirty="0"/>
              <a:t> to add (include) and remove (exclude) columns,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7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We highly recommend that you invest the time to get to know the report versions and filters.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dirty="0"/>
              <a:t>The default version, i.e., the version that first returns when you run the report, might not fit your business practices.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dirty="0"/>
              <a:t>However, other versions that you can select in the report may suit your needs far better.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i="0" dirty="0"/>
              <a:t>Customizing allows you to take the version that best suits your needs, and then make it even better.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dirty="0"/>
              <a:t>For example, you can include/exclude (i.e., add or remove) columns, save your parameters, etc.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dirty="0"/>
              <a:t>For more information on Customization see the Quick Guide </a:t>
            </a:r>
            <a:r>
              <a:rPr lang="en-US" i="1" dirty="0"/>
              <a:t>Saving Prompts and Customizing Reports </a:t>
            </a:r>
            <a:r>
              <a:rPr lang="en-US" i="0" dirty="0"/>
              <a:t>which is available on the </a:t>
            </a:r>
            <a:r>
              <a:rPr lang="en-US" i="1" dirty="0"/>
              <a:t>Help </a:t>
            </a:r>
            <a:r>
              <a:rPr lang="en-US" i="0" dirty="0"/>
              <a:t>tab.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i="0" dirty="0"/>
              <a:t>Before you start, see the Tips of the Day document, </a:t>
            </a:r>
            <a:r>
              <a:rPr lang="en-US" i="1" dirty="0"/>
              <a:t>Customizing Your Report </a:t>
            </a:r>
            <a:r>
              <a:rPr lang="en-US" i="0" dirty="0"/>
              <a:t>for ideas to make the customization process be as efficient as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13A23-75F1-4AE0-8853-A917CD7006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64284-B4EC-4F42-A7AE-EE1C3E08A050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100C-E46F-1741-9046-9C10E26E9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9ABAA-F653-4E23-AFBD-D6C89C86C157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C803D-01C2-3141-BF9F-21544A82D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4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81034-0DED-4E0F-A5BA-31AC966A8E2B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34554-C3D8-0E49-9E77-80598B4CB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2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07FB2-0B93-1440-B316-F7D077EA6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1567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49224-34FC-4052-A501-2F63F8E34F48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9ABE6-2591-534D-804A-AA2321DD1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681A-AD32-448F-AC0D-7AE242317C1E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FAF06-2ECC-0542-AEF2-0C72032D3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5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1956A-C7F3-40B2-8128-80C0944EE482}" type="datetime1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2CEB2-ABCE-0C4D-9008-F1E2A5CAD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7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6E7A6-341E-46E9-8D37-3B1538BF60C4}" type="datetime1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B8B50-CD79-DC41-AC08-5CB27CEFC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5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3BBC1-A08A-4350-9656-6EE7668ED56B}" type="datetime1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F3C21-AC88-014D-8E4F-1842E2844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8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299CC-0BE6-4FDB-A0FD-337066A2A2AC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70C11-08F6-C245-996C-67C089C890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0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1CAFD-3FB3-4AA4-8C8D-FE90F36615D3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AD24F-1CA9-1C40-A2AF-210F0E20D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3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476A-4AC7-4B1E-A1F5-13D85AB1B56C}" type="datetime1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IMSS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405C-1A39-4F1F-8402-FA6BD7B654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hyperlink" Target="mailto:OBIHelp@caltech.edu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Relationship Id="rId6" Type="http://schemas.openxmlformats.org/officeDocument/2006/relationships/hyperlink" Target="http://www.imss.caltech.edu/services/administrative-applications/data-warehouse-obi/obi-training-schedule" TargetMode="External"/><Relationship Id="rId5" Type="http://schemas.openxmlformats.org/officeDocument/2006/relationships/hyperlink" Target="http://imss.caltech.edu/services/administrative-applications/data-warehouse-obi/obi-userguides" TargetMode="External"/><Relationship Id="rId4" Type="http://schemas.openxmlformats.org/officeDocument/2006/relationships/hyperlink" Target="mailto:OBIHelp@caltech.edu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8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522316"/>
            <a:ext cx="9144000" cy="225441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8000" b="1" dirty="0">
                <a:solidFill>
                  <a:srgbClr val="FF6E1E"/>
                </a:solidFill>
                <a:latin typeface="Calibri" panose="020F0502020204030204" pitchFamily="34" charset="0"/>
              </a:rPr>
              <a:t>Data Concepts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1338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400" y="1394244"/>
            <a:ext cx="8478000" cy="49621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Costs and Commitments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Cost Incurred For</a:t>
            </a:r>
            <a:endParaRPr lang="en-US" sz="2400" dirty="0"/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Logic links transaction to the person or group</a:t>
            </a:r>
            <a:endParaRPr lang="en-US" sz="2400" dirty="0"/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Providers</a:t>
            </a:r>
            <a:endParaRPr lang="en-US" sz="2400" dirty="0"/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Every transaction now has a Supplier and Provider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P-Card transactions have Merchant as Provider</a:t>
            </a:r>
            <a:endParaRPr lang="en-US" sz="2400" dirty="0"/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Enhanced </a:t>
            </a:r>
            <a:r>
              <a:rPr lang="en-US" sz="2400" i="1" dirty="0"/>
              <a:t>Expenditure Comment</a:t>
            </a:r>
            <a:endParaRPr lang="en-US" sz="2400" dirty="0"/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Tax lines linked to original transaction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Transactions, including tax lines, can be rolled up</a:t>
            </a:r>
            <a:endParaRPr lang="en-US" sz="2400" dirty="0"/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Reference #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Inv #, PO #, WIC, WO #, Pay Period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9600"/>
            <a:ext cx="9144000" cy="866358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Data Concepts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8796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400" y="1394244"/>
            <a:ext cx="8478000" cy="49621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Labor Distribution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Pay Period </a:t>
            </a:r>
            <a:r>
              <a:rPr lang="en-US" sz="2400" dirty="0"/>
              <a:t>more</a:t>
            </a:r>
            <a:r>
              <a:rPr lang="en-US" sz="2400" i="1" dirty="0"/>
              <a:t> </a:t>
            </a:r>
            <a:r>
              <a:rPr lang="en-US" sz="2400" dirty="0"/>
              <a:t>in line with Costs and Commitments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Pay Period Sort </a:t>
            </a:r>
            <a:r>
              <a:rPr lang="en-US" sz="2400" dirty="0"/>
              <a:t>is YYYY – Payroll – Period # to aid with sorting on the field</a:t>
            </a:r>
            <a:endParaRPr lang="en-US" sz="2400" i="1" dirty="0"/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LDA information available in </a:t>
            </a:r>
            <a:r>
              <a:rPr lang="en-US" sz="2400" i="1" dirty="0"/>
              <a:t>LD Query (Export)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9600"/>
            <a:ext cx="9144000" cy="866358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Data Concepts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6119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400" y="1394244"/>
            <a:ext cx="8129917" cy="4962106"/>
          </a:xfrm>
        </p:spPr>
        <p:txBody>
          <a:bodyPr/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Lived Name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Common</a:t>
            </a:r>
            <a:r>
              <a:rPr lang="en-US" sz="2400" dirty="0"/>
              <a:t> name rather than formal name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i="1" dirty="0"/>
              <a:t>Elion, Trudy B </a:t>
            </a:r>
            <a:r>
              <a:rPr lang="en-US" sz="2000" dirty="0"/>
              <a:t>instead of </a:t>
            </a:r>
            <a:r>
              <a:rPr lang="en-US" sz="2000" i="1" dirty="0"/>
              <a:t>Elion, Gertrude Belle (Trudy)</a:t>
            </a:r>
            <a:endParaRPr lang="en-US" sz="2400" dirty="0"/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Used on all reports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LD: Employee Name, Supervisor Name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Award, Project, and Task Managers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Costs and Commitments: Cost Incurred For</a:t>
            </a:r>
          </a:p>
          <a:p>
            <a:pPr marL="765810" lvl="2" indent="0">
              <a:spcBef>
                <a:spcPts val="900"/>
              </a:spcBef>
              <a:buNone/>
            </a:pPr>
            <a:r>
              <a:rPr lang="en-US" sz="2000" b="1" dirty="0">
                <a:solidFill>
                  <a:srgbClr val="FF6E1E"/>
                </a:solidFill>
              </a:rPr>
              <a:t>NOTE: </a:t>
            </a:r>
            <a:r>
              <a:rPr lang="en-US" sz="2000" dirty="0"/>
              <a:t>We can only use the </a:t>
            </a:r>
            <a:r>
              <a:rPr lang="en-US" sz="2000" i="1" dirty="0"/>
              <a:t>Lived Name </a:t>
            </a:r>
            <a:r>
              <a:rPr lang="en-US" sz="2000" dirty="0"/>
              <a:t>for the </a:t>
            </a:r>
            <a:r>
              <a:rPr lang="en-US" sz="2000" i="1" dirty="0"/>
              <a:t>Cost Incurred For</a:t>
            </a:r>
            <a:r>
              <a:rPr lang="en-US" sz="2000" dirty="0"/>
              <a:t> when we’ve been able to link the Cost Incurred For value to an HR record.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9600"/>
            <a:ext cx="9144000" cy="866358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Data Concepts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6134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809730"/>
            <a:ext cx="9144000" cy="2871559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  <a:t>Financial</a:t>
            </a:r>
            <a:b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  <a:t>Subject Areas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4029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Financial Subject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417638"/>
            <a:ext cx="7875917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i="1" dirty="0"/>
              <a:t>Subject Area </a:t>
            </a:r>
            <a:r>
              <a:rPr lang="en-US" sz="2800" dirty="0"/>
              <a:t>represents the type of analysis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Analysis of numbers over time</a:t>
            </a:r>
            <a:endParaRPr lang="en-US" sz="28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Each subject area has their own purpose, </a:t>
            </a:r>
            <a:br>
              <a:rPr lang="en-US" sz="2800" dirty="0"/>
            </a:br>
            <a:r>
              <a:rPr lang="en-US" sz="2800" dirty="0"/>
              <a:t>row-level security, and set of reports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OBI Financials has four subject areas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Costs and Commitments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Labor Distribution (LD)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Award Installments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Summaries</a:t>
            </a:r>
          </a:p>
          <a:p>
            <a:pPr lvl="1" indent="-377190">
              <a:spcBef>
                <a:spcPts val="900"/>
              </a:spcBef>
            </a:pPr>
            <a:endParaRPr lang="en-US" sz="2800" dirty="0"/>
          </a:p>
          <a:p>
            <a:pPr marL="114300" indent="0">
              <a:spcBef>
                <a:spcPts val="0"/>
              </a:spcBef>
              <a:buNone/>
            </a:pPr>
            <a:endParaRPr lang="en-US" sz="2800" b="1" cap="small" dirty="0">
              <a:solidFill>
                <a:srgbClr val="FF6E1E"/>
              </a:solidFill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9274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Financial Subject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417638"/>
            <a:ext cx="7875917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Costs and Commitments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Cost Details (Drill, Export </a:t>
            </a:r>
            <a:r>
              <a:rPr lang="en-US" sz="2400" i="1" dirty="0"/>
              <a:t>and</a:t>
            </a:r>
            <a:r>
              <a:rPr lang="en-US" sz="2400" dirty="0"/>
              <a:t> Pivot)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GA Invoice Detail </a:t>
            </a:r>
            <a:r>
              <a:rPr lang="en-US" sz="2400" i="1" dirty="0"/>
              <a:t>and</a:t>
            </a:r>
            <a:r>
              <a:rPr lang="en-US" sz="2400" dirty="0"/>
              <a:t> GA PO Detail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Outstanding Commitments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Cost Transfers</a:t>
            </a:r>
            <a:endParaRPr lang="en-US" sz="28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Security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PTA-level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Compensation Expenditure Types</a:t>
            </a:r>
          </a:p>
          <a:p>
            <a:pPr lvl="2" indent="-37719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Transaction still appears, but with $0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Training: </a:t>
            </a:r>
            <a:r>
              <a:rPr lang="en-US" sz="2800" i="1" dirty="0"/>
              <a:t>Costs and Commitments</a:t>
            </a:r>
            <a:endParaRPr lang="en-US" sz="2800" b="1" i="1" cap="small" dirty="0">
              <a:solidFill>
                <a:srgbClr val="FF6E1E"/>
              </a:solidFill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2800" b="1" cap="small" dirty="0">
              <a:solidFill>
                <a:srgbClr val="FF6E1E"/>
              </a:solidFill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573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Financial Subject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112838"/>
            <a:ext cx="8104060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Labor Distribution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LD Query (Export)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LD Schedule Lines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LD That May Hit Suspense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Effort Commitment Balance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Effort Commitment Scheduling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NIH Salary Cap Detail (LD Security)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NIH Salary Cap Campus (PTA Security)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Security: Oracle LD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Training: </a:t>
            </a:r>
            <a:r>
              <a:rPr lang="en-US" sz="2800" i="1" dirty="0"/>
              <a:t>Labor Distribution</a:t>
            </a:r>
            <a:endParaRPr lang="en-US" sz="2800" dirty="0"/>
          </a:p>
          <a:p>
            <a:pPr lvl="1" indent="-377190">
              <a:spcBef>
                <a:spcPts val="900"/>
              </a:spcBef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3631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Financial Subject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417638"/>
            <a:ext cx="7875917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Award Installments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Important part of the PTA budget creation</a:t>
            </a:r>
            <a:endParaRPr lang="en-US" sz="28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Reports</a:t>
            </a:r>
            <a:endParaRPr lang="en-US" sz="2400" dirty="0"/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Award Installments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Award Installments (GB)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Award Installments (Gift-Grants-Endow)</a:t>
            </a:r>
          </a:p>
          <a:p>
            <a:pPr lvl="2" indent="-41148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Requires </a:t>
            </a:r>
            <a:r>
              <a:rPr lang="en-US" sz="2200" i="1" dirty="0"/>
              <a:t>Division User</a:t>
            </a:r>
            <a:r>
              <a:rPr lang="en-US" sz="2200" dirty="0"/>
              <a:t>  or </a:t>
            </a:r>
            <a:r>
              <a:rPr lang="en-US" sz="2200" i="1" dirty="0"/>
              <a:t>Finance User </a:t>
            </a:r>
            <a:r>
              <a:rPr lang="en-US" sz="2200" dirty="0"/>
              <a:t>role</a:t>
            </a:r>
          </a:p>
          <a:p>
            <a:pPr lvl="2" indent="-41148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Ability to drill to Advance gift receipt info</a:t>
            </a:r>
            <a:endParaRPr lang="en-US" sz="28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Security: Award-level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Training: </a:t>
            </a:r>
            <a:r>
              <a:rPr lang="en-US" sz="2800" i="1" dirty="0"/>
              <a:t>Summaries and Award Installments</a:t>
            </a:r>
            <a:endParaRPr lang="en-US" sz="2800" b="1" i="1" cap="small" dirty="0">
              <a:solidFill>
                <a:srgbClr val="FF6E1E"/>
              </a:solidFill>
            </a:endParaRPr>
          </a:p>
          <a:p>
            <a:pPr marL="114300" indent="0">
              <a:spcBef>
                <a:spcPts val="0"/>
              </a:spcBef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0091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Financial Subject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0" y="1417638"/>
            <a:ext cx="8633961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PTA Summaries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Security: PTA-level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Training: </a:t>
            </a:r>
            <a:r>
              <a:rPr lang="en-US" sz="2400" i="1" dirty="0"/>
              <a:t>Award Installments and Summaries</a:t>
            </a:r>
            <a:endParaRPr lang="en-US" sz="2400" dirty="0"/>
          </a:p>
          <a:p>
            <a:pPr indent="-37719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Reports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PTA Summary - Comparison of Budget and Spend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Budgets and balances summarized at Exp Categories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Costs and commitments summarized at Exp Types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Able to drill down to details for costs and commitments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FY Summary Over Time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Includes current summaries with </a:t>
            </a:r>
            <a:r>
              <a:rPr lang="en-US" sz="2200" i="1" dirty="0"/>
              <a:t>Period Costs </a:t>
            </a:r>
            <a:r>
              <a:rPr lang="en-US" sz="2200" dirty="0"/>
              <a:t>over time </a:t>
            </a:r>
            <a:br>
              <a:rPr lang="en-US" sz="2200" dirty="0"/>
            </a:br>
            <a:r>
              <a:rPr lang="en-US" sz="2200" dirty="0"/>
              <a:t>by each FY Period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116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659118"/>
            <a:ext cx="9144000" cy="2871559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  <a:t>Caltech Financials</a:t>
            </a:r>
            <a:b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br>
              <a:rPr lang="en-US" sz="10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  <a:t>Data Warehouse</a:t>
            </a:r>
            <a:b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br>
              <a:rPr lang="en-US" sz="10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5400" b="1" i="1" dirty="0">
                <a:solidFill>
                  <a:srgbClr val="FF6E1E"/>
                </a:solidFill>
                <a:latin typeface="Calibri" panose="020F0502020204030204" pitchFamily="34" charset="0"/>
              </a:rPr>
              <a:t>OBI Introduction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685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Financial Subject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0" y="1417638"/>
            <a:ext cx="8524779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PTA Summaries Reports (cont.)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ITD Summaries and FY Summaries (Export)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ITD version only includes awards managed on ITD basis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FY version only includes awards managed on FY basis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PTA Summary - ITD (Drill) </a:t>
            </a:r>
            <a:r>
              <a:rPr lang="en-US" sz="2400" i="1" dirty="0"/>
              <a:t>and</a:t>
            </a:r>
            <a:r>
              <a:rPr lang="en-US" sz="2400" dirty="0"/>
              <a:t> - FY (Drill)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Able to drill to costs for the period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Both reports include all awards regardless of basis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Awards for Consideration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Returns list of awards that meet the criteria in the prompts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Excellent for finding awards with balances &lt; $###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622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506532"/>
            <a:ext cx="9144000" cy="202414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  <a:t>OBI Security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5255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OBI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417638"/>
            <a:ext cx="8165153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User roles determine access to reports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Financial data mart has three main roles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Financial Campus User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Financial Division User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Financial Finance User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Additional security at data (row) level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PTA-level &amp; compensation for </a:t>
            </a:r>
            <a:r>
              <a:rPr lang="en-US" sz="2400" i="1" dirty="0"/>
              <a:t>Costs &amp; Commitments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PTA-level for </a:t>
            </a:r>
            <a:r>
              <a:rPr lang="en-US" sz="2400" i="1" dirty="0"/>
              <a:t>PTA Summaries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Award-level for Installments and Award Summaries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Oracle LD for </a:t>
            </a:r>
            <a:r>
              <a:rPr lang="en-US" sz="2400" i="1" dirty="0"/>
              <a:t>Labor Distribution</a:t>
            </a:r>
            <a:endParaRPr lang="en-US" sz="2800" i="1" dirty="0"/>
          </a:p>
          <a:p>
            <a:pPr marL="114300" indent="0">
              <a:spcBef>
                <a:spcPts val="0"/>
              </a:spcBef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003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904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OBI Security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18971" y="1417638"/>
            <a:ext cx="7875917" cy="47085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VPN is required (or on the Caltech internet)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OBI is part of access.caltech </a:t>
            </a:r>
            <a:r>
              <a:rPr lang="en-US" sz="2800" i="1" dirty="0"/>
              <a:t>Single Sign-On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Link: </a:t>
            </a:r>
            <a:r>
              <a:rPr lang="en-US" sz="2400" i="1" dirty="0"/>
              <a:t>Data Warehouse (OBI)</a:t>
            </a:r>
            <a:br>
              <a:rPr lang="en-US" sz="2200" i="1" dirty="0"/>
            </a:br>
            <a:br>
              <a:rPr lang="en-US" sz="2200" i="1" dirty="0"/>
            </a:br>
            <a:br>
              <a:rPr lang="en-US" sz="2200" i="1" dirty="0"/>
            </a:br>
            <a:endParaRPr lang="en-US" sz="26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Pop-up windows must be allowed for OBI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obi-proxy-prod-a.caltech.edu</a:t>
            </a:r>
            <a:endParaRPr lang="en-US" sz="24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Clicking on the access.caltech link opens a new browser window for the </a:t>
            </a:r>
            <a:r>
              <a:rPr lang="en-US" sz="2800" i="1" dirty="0"/>
              <a:t>OBI Home Page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t="9484" b="11149"/>
          <a:stretch/>
        </p:blipFill>
        <p:spPr>
          <a:xfrm>
            <a:off x="333495" y="3154734"/>
            <a:ext cx="8447061" cy="7234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45269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689412"/>
            <a:ext cx="9144000" cy="1841265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  <a:t>Accessing Reports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0077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904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Accessing the Reports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18971" y="1074737"/>
            <a:ext cx="8670712" cy="47085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i="1" dirty="0"/>
              <a:t>OBI Home Page </a:t>
            </a:r>
            <a:r>
              <a:rPr lang="en-US" sz="2600" dirty="0"/>
              <a:t>has three sections: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DATA WAREHOUSE STATUS </a:t>
            </a:r>
            <a:r>
              <a:rPr lang="en-US" sz="2400" dirty="0"/>
              <a:t>at the top-center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Scrolling </a:t>
            </a:r>
            <a:r>
              <a:rPr lang="en-US" sz="2400" i="1" dirty="0"/>
              <a:t>ANNOUNCEMENTS</a:t>
            </a:r>
            <a:r>
              <a:rPr lang="en-US" sz="2400" dirty="0"/>
              <a:t> are at the bottom-center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User roles under </a:t>
            </a:r>
            <a:r>
              <a:rPr lang="en-US" sz="2000" dirty="0"/>
              <a:t>MY DASHBOARDS </a:t>
            </a:r>
            <a:r>
              <a:rPr lang="en-US" sz="2400" dirty="0"/>
              <a:t>link to </a:t>
            </a:r>
            <a:r>
              <a:rPr lang="en-US" sz="2400" i="1" dirty="0"/>
              <a:t>Report Listings</a:t>
            </a:r>
            <a:endParaRPr lang="en-US" sz="2400" dirty="0"/>
          </a:p>
          <a:p>
            <a:endParaRPr lang="en-US" dirty="0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7984E0-7C98-43E4-849A-C1EACD7EA1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968"/>
          <a:stretch/>
        </p:blipFill>
        <p:spPr>
          <a:xfrm>
            <a:off x="1297388" y="3070743"/>
            <a:ext cx="6549223" cy="3691675"/>
          </a:xfrm>
          <a:prstGeom prst="rect">
            <a:avLst/>
          </a:prstGeom>
          <a:ln w="12700">
            <a:solidFill>
              <a:srgbClr val="FF6E1E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8250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904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Accessing the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417638"/>
            <a:ext cx="8498458" cy="47085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Clicking on the user role will open the </a:t>
            </a:r>
            <a:r>
              <a:rPr lang="en-US" sz="2800" i="1" dirty="0"/>
              <a:t>Report Listing</a:t>
            </a:r>
            <a:r>
              <a:rPr lang="en-US" sz="2800" dirty="0"/>
              <a:t> for that user role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br>
              <a:rPr lang="en-US" sz="2800" i="1" dirty="0"/>
            </a:b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</a:t>
            </a:r>
            <a:r>
              <a:rPr lang="en-US" sz="2800" i="1" dirty="0"/>
              <a:t>Report Listings </a:t>
            </a:r>
            <a:r>
              <a:rPr lang="en-US" sz="2800" dirty="0"/>
              <a:t>have several tabs</a:t>
            </a:r>
            <a:endParaRPr lang="en-US" sz="26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These tabs</a:t>
            </a:r>
            <a:r>
              <a:rPr lang="en-US" sz="2600" dirty="0"/>
              <a:t> are used to organize the reports and other information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7177AE-DD69-4E0F-AB06-DC33CD1F297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9086"/>
          <a:stretch/>
        </p:blipFill>
        <p:spPr>
          <a:xfrm>
            <a:off x="714047" y="2459644"/>
            <a:ext cx="7515553" cy="171428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7010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904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Accessing the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417638"/>
            <a:ext cx="8629086" cy="47085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Examples of tab content</a:t>
            </a: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C79CF6-B669-4C94-99A9-B229A90D48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43" t="8129"/>
          <a:stretch/>
        </p:blipFill>
        <p:spPr>
          <a:xfrm>
            <a:off x="780780" y="2017334"/>
            <a:ext cx="7175443" cy="228984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675BAA-0137-424F-82F1-633BAFD6D0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780" y="4471199"/>
            <a:ext cx="7175443" cy="193375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298332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904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Accessing the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0" y="1417638"/>
            <a:ext cx="8642149" cy="49387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Each </a:t>
            </a:r>
            <a:r>
              <a:rPr lang="en-US" sz="2800" i="1" dirty="0"/>
              <a:t>Subject Area </a:t>
            </a:r>
            <a:r>
              <a:rPr lang="en-US" sz="2800" dirty="0"/>
              <a:t>has a tab</a:t>
            </a:r>
            <a:endParaRPr lang="en-US" sz="2600" dirty="0"/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Costs &amp; Commitments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Installments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Labor Distribution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Summaries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Info: Reports about data rather than numbers</a:t>
            </a:r>
            <a:endParaRPr lang="en-US" sz="2600" dirty="0"/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Awards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Exp Categories and Types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Funding Sources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450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904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Accessing the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0" y="1417638"/>
            <a:ext cx="8642149" cy="49387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New</a:t>
            </a:r>
            <a:endParaRPr lang="en-US" sz="2600" dirty="0"/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List of latest enhancements to OBI Financials, including new or modified reports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New user documentation</a:t>
            </a:r>
            <a:endParaRPr lang="en-US" sz="28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Help</a:t>
            </a:r>
            <a:endParaRPr lang="en-US" sz="2600" dirty="0"/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Training Slides and Video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User and Data Logic Guides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Quick Guides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Report Guides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Tips of the Day</a:t>
            </a:r>
          </a:p>
          <a:p>
            <a:pPr lvl="1" indent="-377190">
              <a:spcBef>
                <a:spcPts val="600"/>
              </a:spcBef>
            </a:pPr>
            <a:r>
              <a:rPr lang="en-US" sz="2400" dirty="0"/>
              <a:t>Troubleshooting Guides</a:t>
            </a:r>
          </a:p>
          <a:p>
            <a:pPr lvl="1" indent="-377190"/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30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400" y="1404000"/>
            <a:ext cx="8229600" cy="4638581"/>
          </a:xfrm>
        </p:spPr>
        <p:txBody>
          <a:bodyPr/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What is OBI?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Data Warehouse Design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Data Concepts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Financial Subject Areas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OBI Security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Accessing Reports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Tips, Hints, and Frequently Asked Questions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Demo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302400"/>
            <a:ext cx="9144000" cy="8928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>
                <a:solidFill>
                  <a:srgbClr val="FF6E1E"/>
                </a:solidFill>
              </a:rPr>
              <a:t>Agenda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76602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Accessing the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0" y="1417638"/>
            <a:ext cx="8367829" cy="5072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Types of Reports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Drill</a:t>
            </a:r>
            <a:endParaRPr lang="en-US" sz="2600" dirty="0"/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Links within report navigate to more information</a:t>
            </a:r>
          </a:p>
          <a:p>
            <a:pPr lvl="2" indent="-41148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Example: Cost Detail </a:t>
            </a:r>
            <a:r>
              <a:rPr lang="en-US" sz="2200" i="1" dirty="0"/>
              <a:t>to</a:t>
            </a:r>
            <a:r>
              <a:rPr lang="en-US" sz="2200" dirty="0"/>
              <a:t> Invoice, PO, WIC, etc.</a:t>
            </a:r>
          </a:p>
          <a:p>
            <a:pPr lvl="1" indent="-377190">
              <a:spcBef>
                <a:spcPts val="1500"/>
              </a:spcBef>
            </a:pPr>
            <a:r>
              <a:rPr lang="en-US" sz="2400" dirty="0"/>
              <a:t>Export</a:t>
            </a:r>
          </a:p>
          <a:p>
            <a:pPr lvl="2" indent="-41148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Designed for further formatting in Excel</a:t>
            </a:r>
          </a:p>
          <a:p>
            <a:pPr lvl="2" indent="-41148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Several </a:t>
            </a:r>
            <a:r>
              <a:rPr lang="en-US" sz="2200" i="1" dirty="0"/>
              <a:t>versions</a:t>
            </a:r>
            <a:r>
              <a:rPr lang="en-US" sz="2200" dirty="0"/>
              <a:t> to select within a single report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21453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624404"/>
            <a:ext cx="9144000" cy="380820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8000" b="1" dirty="0">
                <a:solidFill>
                  <a:srgbClr val="FF6E1E"/>
                </a:solidFill>
                <a:latin typeface="Calibri" panose="020F0502020204030204" pitchFamily="34" charset="0"/>
              </a:rPr>
              <a:t>Tips, Hints, and</a:t>
            </a:r>
            <a:br>
              <a:rPr lang="en-US" sz="80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8000" b="1" dirty="0">
                <a:solidFill>
                  <a:srgbClr val="FF6E1E"/>
                </a:solidFill>
                <a:latin typeface="Calibri" panose="020F0502020204030204" pitchFamily="34" charset="0"/>
              </a:rPr>
              <a:t>Frequently Asked Questions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3764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Tips and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396371"/>
            <a:ext cx="8686800" cy="532510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Embrace the User Documentation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For example, learn how to customize your reports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This investment could save you time overall</a:t>
            </a:r>
          </a:p>
          <a:p>
            <a:pPr rtl="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Explore the </a:t>
            </a:r>
            <a:r>
              <a:rPr lang="en-US" sz="2800" i="1" dirty="0"/>
              <a:t>versions</a:t>
            </a:r>
            <a:r>
              <a:rPr lang="en-US" sz="2800" dirty="0"/>
              <a:t> of views within a report</a:t>
            </a:r>
            <a:endParaRPr lang="en-US" sz="1800" b="0" i="0" u="none" strike="noStrike" kern="1200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Export reports have multiple versions of the data shown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Get to know them </a:t>
            </a:r>
            <a:r>
              <a:rPr lang="en-US" sz="2400" i="1" dirty="0"/>
              <a:t>before</a:t>
            </a:r>
            <a:r>
              <a:rPr lang="en-US" sz="2400" dirty="0"/>
              <a:t> customizing the report</a:t>
            </a:r>
            <a:br>
              <a:rPr lang="en-US" sz="2000" dirty="0"/>
            </a:br>
            <a:endParaRPr lang="en-US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0276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Tips and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396371"/>
            <a:ext cx="8686800" cy="532510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Using Prompts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Sometimes Less is More</a:t>
            </a:r>
          </a:p>
          <a:p>
            <a:pPr lvl="2" indent="-377190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Searching for a specific PTA? Don’t also enter Project #.</a:t>
            </a:r>
          </a:p>
          <a:p>
            <a:pPr lvl="2" indent="-377190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Too many prompts can decrease performance with no benefit</a:t>
            </a:r>
          </a:p>
          <a:p>
            <a:pPr lvl="1" indent="-377190">
              <a:spcBef>
                <a:spcPts val="900"/>
              </a:spcBef>
              <a:spcAft>
                <a:spcPts val="600"/>
              </a:spcAft>
            </a:pPr>
            <a:r>
              <a:rPr lang="en-US" sz="2400" dirty="0"/>
              <a:t>Use </a:t>
            </a:r>
            <a:r>
              <a:rPr lang="en-US" sz="2400" i="1" dirty="0"/>
              <a:t>Search</a:t>
            </a:r>
            <a:r>
              <a:rPr lang="en-US" sz="2400" dirty="0"/>
              <a:t> for the Prompts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Exporting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Stick to Excel or CSV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Excel: 2,000,000 cells (# of columns X # of rows)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CSV: 500,000 rows</a:t>
            </a:r>
            <a:br>
              <a:rPr lang="en-US" sz="2000" dirty="0"/>
            </a:br>
            <a:endParaRPr lang="en-US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5266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396371"/>
            <a:ext cx="8686800" cy="53251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How Do I Save My Prompts/Filters?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Please see </a:t>
            </a:r>
            <a:r>
              <a:rPr lang="en-US" sz="2400" i="1" dirty="0"/>
              <a:t>Quick Guide - Saving Prompts and Customizing Reports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Available both on the </a:t>
            </a:r>
            <a:r>
              <a:rPr lang="en-US" sz="2400" i="1" dirty="0"/>
              <a:t>Help</a:t>
            </a:r>
            <a:r>
              <a:rPr lang="en-US" sz="2400" dirty="0"/>
              <a:t> tabs and IMSS website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How Do I Schedule a Report to be Emailed?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This functionality is not available in OBI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Enhancement request submitted to Oracle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1581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6537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1" y="1396371"/>
            <a:ext cx="8686800" cy="53251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What is the Cognos Timeline?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GA and LD Reports in Cognos are </a:t>
            </a:r>
            <a:r>
              <a:rPr lang="en-US" sz="2400" i="1" dirty="0"/>
              <a:t>No Longer Supported</a:t>
            </a:r>
          </a:p>
          <a:p>
            <a:pPr lvl="2" indent="-377190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This includes reports such as PTA Cost Details, PTA Summaries, LD Query, and LD Schedule Lines</a:t>
            </a:r>
          </a:p>
          <a:p>
            <a:pPr lvl="2" indent="-377190"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These financials have not been updated since June 2021</a:t>
            </a:r>
            <a:endParaRPr lang="en-US" sz="2800" dirty="0"/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HR and PO/AP Data Marts continue to be loaded </a:t>
            </a:r>
            <a:br>
              <a:rPr lang="en-US" sz="2400" dirty="0"/>
            </a:br>
            <a:r>
              <a:rPr lang="en-US" sz="2400" dirty="0"/>
              <a:t>and supported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Who do I contact for help?</a:t>
            </a:r>
          </a:p>
          <a:p>
            <a:pPr lvl="1" indent="-377190">
              <a:spcBef>
                <a:spcPts val="900"/>
              </a:spcBef>
              <a:spcAft>
                <a:spcPts val="0"/>
              </a:spcAft>
            </a:pPr>
            <a:r>
              <a:rPr lang="en-US" sz="2400" dirty="0"/>
              <a:t>Please use </a:t>
            </a:r>
            <a:r>
              <a:rPr lang="en-US" sz="2400" dirty="0">
                <a:hlinkClick r:id="rId4"/>
              </a:rPr>
              <a:t>OBIHelp@caltech.edu</a:t>
            </a:r>
            <a:r>
              <a:rPr lang="en-US" sz="2400" dirty="0"/>
              <a:t> for any questions you may have!</a:t>
            </a:r>
            <a:endParaRPr lang="en-US" sz="24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74815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457200"/>
            <a:ext cx="9144000" cy="577017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  <a:t>Caltech</a:t>
            </a:r>
            <a:b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  <a:t>Financials Data Warehouse</a:t>
            </a:r>
            <a:br>
              <a:rPr lang="en-US" sz="54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br>
              <a:rPr lang="en-US" sz="40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4800" b="1" i="1" dirty="0">
                <a:solidFill>
                  <a:srgbClr val="FF6E1E"/>
                </a:solidFill>
                <a:latin typeface="Calibri" panose="020F0502020204030204" pitchFamily="34" charset="0"/>
                <a:hlinkClick r:id="rId4"/>
              </a:rPr>
              <a:t>OBIHelp@caltech.edu</a:t>
            </a:r>
            <a:br>
              <a:rPr lang="en-US" sz="4800" b="1" i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br>
              <a:rPr lang="en-US" sz="4000" b="1" i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4800" b="1" i="1" dirty="0">
                <a:solidFill>
                  <a:srgbClr val="FF6E1E"/>
                </a:solidFill>
                <a:latin typeface="Calibri" panose="020F0502020204030204" pitchFamily="34" charset="0"/>
                <a:hlinkClick r:id="rId5"/>
              </a:rPr>
              <a:t>OBI Training Documentation</a:t>
            </a:r>
            <a:br>
              <a:rPr lang="en-US" sz="4800" b="1" i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br>
              <a:rPr lang="en-US" sz="4000" b="1" i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4800" b="1" i="1" dirty="0">
                <a:solidFill>
                  <a:srgbClr val="FF6E1E"/>
                </a:solidFill>
                <a:latin typeface="Calibri" panose="020F0502020204030204" pitchFamily="34" charset="0"/>
                <a:hlinkClick r:id="rId6"/>
              </a:rPr>
              <a:t>OBI Training Schedule</a:t>
            </a:r>
            <a:br>
              <a:rPr lang="en-US" sz="4800" b="1" i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endParaRPr lang="en-US" sz="4800" b="1" dirty="0">
              <a:solidFill>
                <a:srgbClr val="FF6E1E"/>
              </a:solidFill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2584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096727"/>
            <a:ext cx="7280031" cy="619206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Information Management Systems and Services</a:t>
            </a:r>
            <a:b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Institute Business Systems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14CF8B-151A-4B5D-A32E-2EF728C8F4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8390" y="2418734"/>
            <a:ext cx="4647220" cy="121779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614108"/>
            <a:ext cx="9144000" cy="1916569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  <a:t>What is OBI?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9458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3438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What is OBI?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400" y="1398600"/>
            <a:ext cx="8366400" cy="47838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OBIEE = Oracle Business Intelligence Enterprise Edition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At Caltech we call it OBI for short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Set of tools for data warehousing and data analytics with Oracle e-Business integration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Development tools for bringing together data from multiple sources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Extract, Transform, and Load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End user tool for running reports for analysis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800" dirty="0"/>
          </a:p>
          <a:p>
            <a:pPr lvl="1">
              <a:spcBef>
                <a:spcPts val="800"/>
              </a:spcBef>
              <a:buFont typeface="Wingdings" pitchFamily="2" charset="2"/>
              <a:buChar char="ü"/>
            </a:pPr>
            <a:endParaRPr lang="en-US" sz="2400" dirty="0"/>
          </a:p>
          <a:p>
            <a:pPr>
              <a:spcBef>
                <a:spcPts val="800"/>
              </a:spcBef>
              <a:buFont typeface="Wingdings" pitchFamily="2" charset="2"/>
              <a:buChar char="ü"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74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863520"/>
            <a:ext cx="9144000" cy="2871559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  <a:t>Data Warehouse</a:t>
            </a:r>
            <a:b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</a:br>
            <a:r>
              <a:rPr lang="en-US" sz="8800" b="1" dirty="0">
                <a:solidFill>
                  <a:srgbClr val="FF6E1E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D5E12-5399-448A-9624-0DC53239F9CA}" type="datetime1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Institute Business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70C11-08F6-C245-996C-67C089C8904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635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400" y="1394244"/>
            <a:ext cx="8478000" cy="482937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Integrates a comprehensive set of Financials data</a:t>
            </a:r>
            <a:endParaRPr lang="en-US" sz="24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Design based on campus users’ data needs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Drill-through Integration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Cost Detail</a:t>
            </a:r>
            <a:r>
              <a:rPr lang="en-US" sz="2400" dirty="0"/>
              <a:t> to </a:t>
            </a:r>
            <a:r>
              <a:rPr lang="en-US" sz="2400" i="1" dirty="0"/>
              <a:t>Invoice</a:t>
            </a:r>
            <a:r>
              <a:rPr lang="en-US" sz="2400" dirty="0"/>
              <a:t>, </a:t>
            </a:r>
            <a:r>
              <a:rPr lang="en-US" sz="2400" i="1" dirty="0"/>
              <a:t>PO</a:t>
            </a:r>
            <a:r>
              <a:rPr lang="en-US" sz="2400" dirty="0"/>
              <a:t>, or </a:t>
            </a:r>
            <a:r>
              <a:rPr lang="en-US" sz="2400" i="1" dirty="0"/>
              <a:t>WIC</a:t>
            </a:r>
          </a:p>
          <a:p>
            <a:pPr lvl="1" indent="-377190">
              <a:spcBef>
                <a:spcPts val="900"/>
              </a:spcBef>
            </a:pPr>
            <a:r>
              <a:rPr lang="en-US" sz="2400" i="1" dirty="0"/>
              <a:t>LD To Hit Suspense </a:t>
            </a:r>
            <a:r>
              <a:rPr lang="en-US" sz="2400" dirty="0"/>
              <a:t>to </a:t>
            </a:r>
            <a:r>
              <a:rPr lang="en-US" sz="2400" i="1" dirty="0"/>
              <a:t>LD Schedule Lines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You will have more information available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Less reliant on Finance staff to research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IMSS | IBS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9600"/>
            <a:ext cx="9144000" cy="866358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Data Warehouse Design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74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000" y="1175355"/>
            <a:ext cx="8478000" cy="49621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700" dirty="0"/>
              <a:t>Design enables better search capabilities</a:t>
            </a:r>
          </a:p>
          <a:p>
            <a:pPr lvl="1" indent="-377190">
              <a:spcBef>
                <a:spcPts val="900"/>
              </a:spcBef>
            </a:pPr>
            <a:r>
              <a:rPr lang="en-US" sz="2700" dirty="0"/>
              <a:t>Reports have more filters</a:t>
            </a:r>
          </a:p>
          <a:p>
            <a:pPr lvl="1" indent="-377190">
              <a:spcBef>
                <a:spcPts val="900"/>
              </a:spcBef>
            </a:pPr>
            <a:r>
              <a:rPr lang="en-US" sz="2700" dirty="0"/>
              <a:t>Starting to look at variable prompts</a:t>
            </a:r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en-US" sz="2700" dirty="0"/>
              <a:t>Prompt lets you decide how it will work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700" dirty="0"/>
              <a:t>Many reports have multiple </a:t>
            </a:r>
            <a:r>
              <a:rPr lang="en-US" sz="2700" i="1" dirty="0"/>
              <a:t>versions</a:t>
            </a:r>
          </a:p>
          <a:p>
            <a:pPr lvl="1" indent="-377190">
              <a:spcBef>
                <a:spcPts val="900"/>
              </a:spcBef>
            </a:pPr>
            <a:r>
              <a:rPr lang="en-US" sz="2600" dirty="0"/>
              <a:t>Versions have different columns, formats, etc.</a:t>
            </a:r>
          </a:p>
          <a:p>
            <a:pPr lvl="1" indent="-377190">
              <a:spcBef>
                <a:spcPts val="900"/>
              </a:spcBef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2" indent="-377190">
              <a:spcBef>
                <a:spcPts val="900"/>
              </a:spcBef>
              <a:buFont typeface="Wingdings" panose="05000000000000000000" pitchFamily="2" charset="2"/>
              <a:buChar char="ü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9600"/>
            <a:ext cx="9144000" cy="866358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Data Warehouse Design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33009A-4BA8-4B9F-B6CD-1AC0E26811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3800" y="4448476"/>
            <a:ext cx="2761905" cy="240952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777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400" y="1394244"/>
            <a:ext cx="8478000" cy="49621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Invest the time to get to know the report versions and filters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Default version might not be the best one for you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Other versions may suit your needs better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Customizing your report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Customizing allows you to include/exclude columns, save parameters, etc.</a:t>
            </a:r>
          </a:p>
          <a:p>
            <a:pPr lvl="1" indent="-377190">
              <a:spcBef>
                <a:spcPts val="900"/>
              </a:spcBef>
            </a:pPr>
            <a:r>
              <a:rPr lang="en-US" sz="2400" dirty="0"/>
              <a:t>Two user documents available in Help that will walk you through how to customize a report</a:t>
            </a:r>
            <a:endParaRPr lang="en-US" sz="2400" b="0" dirty="0">
              <a:effectLst/>
            </a:endParaRPr>
          </a:p>
          <a:p>
            <a:pPr lvl="1" indent="-377190">
              <a:spcBef>
                <a:spcPts val="900"/>
              </a:spcBef>
            </a:pPr>
            <a:endParaRPr lang="en-US" sz="2400" dirty="0"/>
          </a:p>
          <a:p>
            <a:pPr lvl="1" indent="-377190">
              <a:spcBef>
                <a:spcPts val="900"/>
              </a:spcBef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C48F83B2-1DE6-45DB-A229-2AE91FD21614}" type="datetime1">
              <a:rPr lang="en-US" smtClean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IMSS | IBS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9600"/>
            <a:ext cx="9144000" cy="866358"/>
          </a:xfrm>
        </p:spPr>
        <p:txBody>
          <a:bodyPr/>
          <a:lstStyle/>
          <a:p>
            <a:r>
              <a:rPr lang="en-US" dirty="0">
                <a:solidFill>
                  <a:srgbClr val="FF6E1E"/>
                </a:solidFill>
              </a:rPr>
              <a:t>Data Warehouse Design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34179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3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altech Identity Color Palette">
      <a:dk1>
        <a:sysClr val="windowText" lastClr="000000"/>
      </a:dk1>
      <a:lt1>
        <a:sysClr val="window" lastClr="FFFFFF"/>
      </a:lt1>
      <a:dk2>
        <a:srgbClr val="76777B"/>
      </a:dk2>
      <a:lt2>
        <a:srgbClr val="EEECE1"/>
      </a:lt2>
      <a:accent1>
        <a:srgbClr val="FF6E1E"/>
      </a:accent1>
      <a:accent2>
        <a:srgbClr val="C8C8C8"/>
      </a:accent2>
      <a:accent3>
        <a:srgbClr val="AAA99F"/>
      </a:accent3>
      <a:accent4>
        <a:srgbClr val="7A303F"/>
      </a:accent4>
      <a:accent5>
        <a:srgbClr val="00AFAB"/>
      </a:accent5>
      <a:accent6>
        <a:srgbClr val="849895"/>
      </a:accent6>
      <a:hlink>
        <a:srgbClr val="FF6E1E"/>
      </a:hlink>
      <a:folHlink>
        <a:srgbClr val="00A8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4250EB0-9B82-42F1-91FE-40949EDD4142}" vid="{CF9781AC-FD1E-4D5F-9CF9-2F911800FE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98B0C3E4FE5E4A8F6C0D38972A5F0A" ma:contentTypeVersion="41" ma:contentTypeDescription="Create a new document." ma:contentTypeScope="" ma:versionID="00c1047815c31fc079ee98265dbdbd84">
  <xsd:schema xmlns:xsd="http://www.w3.org/2001/XMLSchema" xmlns:xs="http://www.w3.org/2001/XMLSchema" xmlns:p="http://schemas.microsoft.com/office/2006/metadata/properties" xmlns:ns1="http://schemas.microsoft.com/sharepoint/v3" xmlns:ns2="eb96eb8b-470e-4973-8b91-d78321857373" xmlns:ns3="cbb6a3c7-fea7-43c3-bd07-cb0ef34fff8b" targetNamespace="http://schemas.microsoft.com/office/2006/metadata/properties" ma:root="true" ma:fieldsID="9b1e7549c59f2ba2eb1274c1e4633901" ns1:_="" ns2:_="" ns3:_="">
    <xsd:import namespace="http://schemas.microsoft.com/sharepoint/v3"/>
    <xsd:import namespace="eb96eb8b-470e-4973-8b91-d78321857373"/>
    <xsd:import namespace="cbb6a3c7-fea7-43c3-bd07-cb0ef34fff8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TaxCatchAll" minOccurs="0"/>
                <xsd:element ref="ns2:TaxKeywordTaxHTField" minOccurs="0"/>
                <xsd:element ref="ns3:x9tc" minOccurs="0"/>
                <xsd:element ref="ns2:SharingHintHash" minOccurs="0"/>
                <xsd:element ref="ns2:SharedWithDetails" minOccurs="0"/>
                <xsd:element ref="ns2:d8775e57b88b43abba14982cff5ec56f" minOccurs="0"/>
                <xsd:element ref="ns2:i67d5ea767e34596abd62bfe9e241525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96eb8b-470e-4973-8b91-d78321857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1" nillable="true" ma:displayName="Taxonomy Catch All Column" ma:hidden="true" ma:list="{f58b7e00-78d4-43d1-8ece-c4e17da1f514}" ma:internalName="TaxCatchAll" ma:showField="CatchAllData" ma:web="eb96eb8b-470e-4973-8b91-d783218573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c2113186-39af-432d-951a-a58ab5eae62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ingHintHash" ma:index="15" nillable="true" ma:displayName="Sharing Hint Hash" ma:internalName="SharingHintHash" ma:readOnly="true">
      <xsd:simpleType>
        <xsd:restriction base="dms:Text"/>
      </xsd:simple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d8775e57b88b43abba14982cff5ec56f" ma:index="17" nillable="true" ma:taxonomy="true" ma:internalName="d8775e57b88b43abba14982cff5ec56f" ma:taxonomyFieldName="Project1" ma:displayName="Project" ma:default="" ma:fieldId="{d8775e57-b88b-43ab-ba14-982cff5ec56f}" ma:taxonomyMulti="true" ma:sspId="c2113186-39af-432d-951a-a58ab5eae62d" ma:termSetId="ad52c5c5-0ef6-43a7-934d-6e71af0594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7d5ea767e34596abd62bfe9e241525" ma:index="19" ma:taxonomy="true" ma:internalName="i67d5ea767e34596abd62bfe9e241525" ma:taxonomyFieldName="Service_x0020_Type" ma:displayName="Service Type" ma:default="" ma:fieldId="{267d5ea7-67e3-4596-abd6-2bfe9e241525}" ma:taxonomyMulti="true" ma:sspId="c2113186-39af-432d-951a-a58ab5eae62d" ma:termSetId="cfa9a294-4c95-40d1-995c-3c4bd704080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b6a3c7-fea7-43c3-bd07-cb0ef34fff8b" elementFormDefault="qualified">
    <xsd:import namespace="http://schemas.microsoft.com/office/2006/documentManagement/types"/>
    <xsd:import namespace="http://schemas.microsoft.com/office/infopath/2007/PartnerControls"/>
    <xsd:element name="x9tc" ma:index="14" nillable="true" ma:displayName="Person or Group" ma:list="UserInfo" ma:internalName="x9tc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eb96eb8b-470e-4973-8b91-d78321857373">
      <Value>25</Value>
      <Value>16</Value>
      <Value>29</Value>
      <Value>21</Value>
    </TaxCatchAll>
    <TaxKeywordTaxHTField xmlns="eb96eb8b-470e-4973-8b91-d78321857373">
      <Terms xmlns="http://schemas.microsoft.com/office/infopath/2007/PartnerControls"/>
    </TaxKeywordTaxHTField>
    <i67d5ea767e34596abd62bfe9e241525 xmlns="eb96eb8b-470e-4973-8b91-d7832185737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Administrative Applications</TermName>
          <TermId xmlns="http://schemas.microsoft.com/office/infopath/2007/PartnerControls">6e04aaf6-4830-4845-881a-c829b67e9252</TermId>
        </TermInfo>
      </Terms>
    </i67d5ea767e34596abd62bfe9e241525>
    <x9tc xmlns="cbb6a3c7-fea7-43c3-bd07-cb0ef34fff8b">
      <UserInfo>
        <DisplayName/>
        <AccountId xsi:nil="true"/>
        <AccountType/>
      </UserInfo>
    </x9tc>
    <d8775e57b88b43abba14982cff5ec56f xmlns="eb96eb8b-470e-4973-8b91-d78321857373">
      <Terms xmlns="http://schemas.microsoft.com/office/infopath/2007/PartnerControls"/>
    </d8775e57b88b43abba14982cff5ec56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005B28-D89C-42BB-B06E-F7BBC1BD6B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96eb8b-470e-4973-8b91-d78321857373"/>
    <ds:schemaRef ds:uri="cbb6a3c7-fea7-43c3-bd07-cb0ef34ff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091E4B-BBD1-468B-BE07-832DCB1585E0}">
  <ds:schemaRefs>
    <ds:schemaRef ds:uri="http://purl.org/dc/elements/1.1/"/>
    <ds:schemaRef ds:uri="http://schemas.microsoft.com/office/2006/metadata/properties"/>
    <ds:schemaRef ds:uri="cbb6a3c7-fea7-43c3-bd07-cb0ef34fff8b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b96eb8b-470e-4973-8b91-d7832185737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8C3313-F465-4656-BD80-367DC78BEE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IBS Presentation</Template>
  <TotalTime>59334</TotalTime>
  <Words>4173</Words>
  <Application>Microsoft Office PowerPoint</Application>
  <PresentationFormat>On-screen Show (4:3)</PresentationFormat>
  <Paragraphs>585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Office Theme</vt:lpstr>
      <vt:lpstr>PowerPoint Presentation</vt:lpstr>
      <vt:lpstr>Caltech Financials  Data Warehouse  OBI Introduction</vt:lpstr>
      <vt:lpstr>PowerPoint Presentation</vt:lpstr>
      <vt:lpstr>What is OBI?</vt:lpstr>
      <vt:lpstr>What is OBI?</vt:lpstr>
      <vt:lpstr>Data Warehouse Design</vt:lpstr>
      <vt:lpstr>Data Warehouse Design</vt:lpstr>
      <vt:lpstr>Data Warehouse Design</vt:lpstr>
      <vt:lpstr>Data Warehouse Design</vt:lpstr>
      <vt:lpstr>Data Concepts</vt:lpstr>
      <vt:lpstr>Data Concepts</vt:lpstr>
      <vt:lpstr>Data Concepts</vt:lpstr>
      <vt:lpstr>Data Concepts</vt:lpstr>
      <vt:lpstr>Financial Subject Areas</vt:lpstr>
      <vt:lpstr>Financial Subject Areas</vt:lpstr>
      <vt:lpstr>Financial Subject Areas</vt:lpstr>
      <vt:lpstr>Financial Subject Areas</vt:lpstr>
      <vt:lpstr>Financial Subject Areas</vt:lpstr>
      <vt:lpstr>Financial Subject Areas</vt:lpstr>
      <vt:lpstr>Financial Subject Areas</vt:lpstr>
      <vt:lpstr>OBI Security</vt:lpstr>
      <vt:lpstr>OBI Security</vt:lpstr>
      <vt:lpstr>OBI Security</vt:lpstr>
      <vt:lpstr>Accessing Reports</vt:lpstr>
      <vt:lpstr>Accessing the Reports</vt:lpstr>
      <vt:lpstr>Accessing the Reports</vt:lpstr>
      <vt:lpstr>Accessing the Reports</vt:lpstr>
      <vt:lpstr>Accessing the Reports</vt:lpstr>
      <vt:lpstr>Accessing the Reports</vt:lpstr>
      <vt:lpstr>Accessing the Reports</vt:lpstr>
      <vt:lpstr>Tips, Hints, and Frequently Asked Questions</vt:lpstr>
      <vt:lpstr>Tips and Hints</vt:lpstr>
      <vt:lpstr>Tips and Hints</vt:lpstr>
      <vt:lpstr>FAQ</vt:lpstr>
      <vt:lpstr>FAQ</vt:lpstr>
      <vt:lpstr>Caltech Financials Data Warehouse  OBIHelp@caltech.edu  OBI Training Documentation  OBI Training Schedule </vt:lpstr>
      <vt:lpstr>PowerPoint Presentation</vt:lpstr>
    </vt:vector>
  </TitlesOfParts>
  <Company>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Erin.Lindsay@caltech.edu</dc:creator>
  <cp:lastModifiedBy>Lindsay, Erin B.</cp:lastModifiedBy>
  <cp:revision>397</cp:revision>
  <cp:lastPrinted>2021-09-01T01:06:35Z</cp:lastPrinted>
  <dcterms:created xsi:type="dcterms:W3CDTF">2017-10-04T23:43:47Z</dcterms:created>
  <dcterms:modified xsi:type="dcterms:W3CDTF">2021-09-15T22:34:26Z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0x0101006098B0C3E4FE5E4A8F6C0D38972A5F0A</vt:lpwstr>
  </property>
  <property fmtid="{D5CDD505-2E9C-101B-9397-08002B2CF9AE}" pid="3" name="Dev Tools">
    <vt:lpwstr/>
  </property>
  <property fmtid="{D5CDD505-2E9C-101B-9397-08002B2CF9AE}" pid="4" name="Group">
    <vt:lpwstr>29;#PMO|5ce9659f-9931-4f02-930c-a26bad388f70</vt:lpwstr>
  </property>
  <property fmtid="{D5CDD505-2E9C-101B-9397-08002B2CF9AE}" pid="5" name="Work Type">
    <vt:lpwstr/>
  </property>
  <property fmtid="{D5CDD505-2E9C-101B-9397-08002B2CF9AE}" pid="6" name="Application">
    <vt:lpwstr/>
  </property>
  <property fmtid="{D5CDD505-2E9C-101B-9397-08002B2CF9AE}" pid="7" name="Document Type">
    <vt:lpwstr>25;#Presentations|08075f21-e912-478e-8619-a0c1e9360a1b</vt:lpwstr>
  </property>
  <property fmtid="{D5CDD505-2E9C-101B-9397-08002B2CF9AE}" pid="8" name="Customer">
    <vt:lpwstr>21;#IMSS|f9cc558f-2c21-4c15-98ed-307a9fb5a107</vt:lpwstr>
  </property>
  <property fmtid="{D5CDD505-2E9C-101B-9397-08002B2CF9AE}" pid="9" name="b3e75a5fb5a14e308860f537e3b6cdbc">
    <vt:lpwstr>IBS|30c28e22-46b6-4825-9711-0aba4a2deacf</vt:lpwstr>
  </property>
  <property fmtid="{D5CDD505-2E9C-101B-9397-08002B2CF9AE}" pid="10" name="Group Ownership">
    <vt:lpwstr>IBS</vt:lpwstr>
  </property>
  <property fmtid="{D5CDD505-2E9C-101B-9397-08002B2CF9AE}" pid="11" name="Service">
    <vt:lpwstr>16;#Administrative Applications|6e04aaf6-4830-4845-881a-c829b67e9252</vt:lpwstr>
  </property>
  <property fmtid="{D5CDD505-2E9C-101B-9397-08002B2CF9AE}" pid="12" name="TaxKeyword">
    <vt:lpwstr/>
  </property>
  <property fmtid="{D5CDD505-2E9C-101B-9397-08002B2CF9AE}" pid="13" name="Service Type">
    <vt:lpwstr>16;#Administrative Applications|6e04aaf6-4830-4845-881a-c829b67e9252</vt:lpwstr>
  </property>
  <property fmtid="{D5CDD505-2E9C-101B-9397-08002B2CF9AE}" pid="14" name="h556f7baf69f43e6b6d894af86d2b37f">
    <vt:lpwstr>Presentations|08075f21-e912-478e-8619-a0c1e9360a1b</vt:lpwstr>
  </property>
  <property fmtid="{D5CDD505-2E9C-101B-9397-08002B2CF9AE}" pid="15" name="Document Type1">
    <vt:lpwstr>25;#Presentations|08075f21-e912-478e-8619-a0c1e9360a1b</vt:lpwstr>
  </property>
  <property fmtid="{D5CDD505-2E9C-101B-9397-08002B2CF9AE}" pid="16" name="m40ebab33e47408c8ccaeb21cfa74e52">
    <vt:lpwstr/>
  </property>
  <property fmtid="{D5CDD505-2E9C-101B-9397-08002B2CF9AE}" pid="17" name="Project1">
    <vt:lpwstr/>
  </property>
  <property fmtid="{D5CDD505-2E9C-101B-9397-08002B2CF9AE}" pid="18" name="TestProjectNew">
    <vt:lpwstr/>
  </property>
  <property fmtid="{D5CDD505-2E9C-101B-9397-08002B2CF9AE}" pid="19" name="b0df9bdd9a9f4474a262e546eb79b545">
    <vt:lpwstr/>
  </property>
  <property fmtid="{D5CDD505-2E9C-101B-9397-08002B2CF9AE}" pid="20" name="Test Project">
    <vt:lpwstr/>
  </property>
  <property fmtid="{D5CDD505-2E9C-101B-9397-08002B2CF9AE}" pid="21" name="Customer1">
    <vt:lpwstr>21;#IMSS|f9cc558f-2c21-4c15-98ed-307a9fb5a107</vt:lpwstr>
  </property>
  <property fmtid="{D5CDD505-2E9C-101B-9397-08002B2CF9AE}" pid="22" name="Application11">
    <vt:lpwstr/>
  </property>
  <property fmtid="{D5CDD505-2E9C-101B-9397-08002B2CF9AE}" pid="23" name="Dev Tools0">
    <vt:lpwstr/>
  </property>
  <property fmtid="{D5CDD505-2E9C-101B-9397-08002B2CF9AE}" pid="24" name="na36426cc92d44c9b920805783a5c3ee">
    <vt:lpwstr>PMO|5ce9659f-9931-4f02-930c-a26bad388f70</vt:lpwstr>
  </property>
  <property fmtid="{D5CDD505-2E9C-101B-9397-08002B2CF9AE}" pid="25" name="Group1">
    <vt:lpwstr>29;#PMO|5ce9659f-9931-4f02-930c-a26bad388f70</vt:lpwstr>
  </property>
  <property fmtid="{D5CDD505-2E9C-101B-9397-08002B2CF9AE}" pid="26" name="c924a798d13c4ad4954d1bf70f966a59">
    <vt:lpwstr/>
  </property>
  <property fmtid="{D5CDD505-2E9C-101B-9397-08002B2CF9AE}" pid="27" name="Work Type0">
    <vt:lpwstr/>
  </property>
  <property fmtid="{D5CDD505-2E9C-101B-9397-08002B2CF9AE}" pid="28" name="i9442ec87aef436983f8bbb666c9482a">
    <vt:lpwstr>IMSS|f9cc558f-2c21-4c15-98ed-307a9fb5a107</vt:lpwstr>
  </property>
  <property fmtid="{D5CDD505-2E9C-101B-9397-08002B2CF9AE}" pid="29" name="fd918087b1874a3a8ba0f73b44d4a561">
    <vt:lpwstr/>
  </property>
  <property fmtid="{D5CDD505-2E9C-101B-9397-08002B2CF9AE}" pid="30" name="i1c97184f9b74a9fa6571a3e57444fe5">
    <vt:lpwstr>Administrative Applications|6e04aaf6-4830-4845-881a-c829b67e9252</vt:lpwstr>
  </property>
  <property fmtid="{D5CDD505-2E9C-101B-9397-08002B2CF9AE}" pid="31" name="m623807aa7294e92bb5745e247527355">
    <vt:lpwstr>Administrative Applications|6e04aaf6-4830-4845-881a-c829b67e9252</vt:lpwstr>
  </property>
  <property fmtid="{D5CDD505-2E9C-101B-9397-08002B2CF9AE}" pid="32" name="j42a843d258a46f0b84a7a2fa4ae1a01">
    <vt:lpwstr>Presentations|08075f21-e912-478e-8619-a0c1e9360a1b</vt:lpwstr>
  </property>
  <property fmtid="{D5CDD505-2E9C-101B-9397-08002B2CF9AE}" pid="33" name="d2e65eefacce486cb41970128b06af36">
    <vt:lpwstr>IMSS|f9cc558f-2c21-4c15-98ed-307a9fb5a107</vt:lpwstr>
  </property>
  <property fmtid="{D5CDD505-2E9C-101B-9397-08002B2CF9AE}" pid="34" name="i5f678ef10f145f79d17ad1dc96ee07b">
    <vt:lpwstr>PMO|5ce9659f-9931-4f02-930c-a26bad388f70</vt:lpwstr>
  </property>
  <property fmtid="{D5CDD505-2E9C-101B-9397-08002B2CF9AE}" pid="35" name="ArticulateGUID">
    <vt:lpwstr>ED255EEF-7131-4244-BD83-0C0179860F22</vt:lpwstr>
  </property>
  <property fmtid="{D5CDD505-2E9C-101B-9397-08002B2CF9AE}" pid="36" name="ArticulatePath">
    <vt:lpwstr>OBIEE - HSS</vt:lpwstr>
  </property>
</Properties>
</file>