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tags/tag23.xml" ContentType="application/vnd.openxmlformats-officedocument.presentationml.tags+xml"/>
  <Override PartName="/ppt/notesSlides/notesSlide22.xml" ContentType="application/vnd.openxmlformats-officedocument.presentationml.notesSlide+xml"/>
  <Override PartName="/ppt/tags/tag24.xml" ContentType="application/vnd.openxmlformats-officedocument.presentationml.tags+xml"/>
  <Override PartName="/ppt/notesSlides/notesSlide23.xml" ContentType="application/vnd.openxmlformats-officedocument.presentationml.notesSlide+xml"/>
  <Override PartName="/ppt/tags/tag25.xml" ContentType="application/vnd.openxmlformats-officedocument.presentationml.tags+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9"/>
  </p:notesMasterIdLst>
  <p:handoutMasterIdLst>
    <p:handoutMasterId r:id="rId30"/>
  </p:handoutMasterIdLst>
  <p:sldIdLst>
    <p:sldId id="256" r:id="rId5"/>
    <p:sldId id="297" r:id="rId6"/>
    <p:sldId id="358" r:id="rId7"/>
    <p:sldId id="369" r:id="rId8"/>
    <p:sldId id="413" r:id="rId9"/>
    <p:sldId id="414" r:id="rId10"/>
    <p:sldId id="418" r:id="rId11"/>
    <p:sldId id="356" r:id="rId12"/>
    <p:sldId id="355" r:id="rId13"/>
    <p:sldId id="365" r:id="rId14"/>
    <p:sldId id="357" r:id="rId15"/>
    <p:sldId id="419" r:id="rId16"/>
    <p:sldId id="422" r:id="rId17"/>
    <p:sldId id="421" r:id="rId18"/>
    <p:sldId id="420" r:id="rId19"/>
    <p:sldId id="426" r:id="rId20"/>
    <p:sldId id="367" r:id="rId21"/>
    <p:sldId id="423" r:id="rId22"/>
    <p:sldId id="368" r:id="rId23"/>
    <p:sldId id="424" r:id="rId24"/>
    <p:sldId id="384" r:id="rId25"/>
    <p:sldId id="425" r:id="rId26"/>
    <p:sldId id="330" r:id="rId27"/>
    <p:sldId id="268" r:id="rId28"/>
  </p:sldIdLst>
  <p:sldSz cx="9144000" cy="6858000" type="screen4x3"/>
  <p:notesSz cx="7010400" cy="9296400"/>
  <p:custDataLst>
    <p:tags r:id="rId31"/>
  </p:custDataLst>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E1E"/>
    <a:srgbClr val="336699"/>
    <a:srgbClr val="0062A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474" autoAdjust="0"/>
    <p:restoredTop sz="66452" autoAdjust="0"/>
  </p:normalViewPr>
  <p:slideViewPr>
    <p:cSldViewPr snapToGrid="0" snapToObjects="1">
      <p:cViewPr varScale="1">
        <p:scale>
          <a:sx n="54" d="100"/>
          <a:sy n="54" d="100"/>
        </p:scale>
        <p:origin x="1668"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81" d="100"/>
          <a:sy n="81" d="100"/>
        </p:scale>
        <p:origin x="3138"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61664591-B18A-4612-BCEC-5F5E910C0CA4}" type="datetimeFigureOut">
              <a:rPr lang="en-US" smtClean="0"/>
              <a:t>9/21/2021</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9AF50F28-0AB2-45C6-B716-15CA7994B1CD}" type="slidenum">
              <a:rPr lang="en-US" smtClean="0"/>
              <a:t>‹#›</a:t>
            </a:fld>
            <a:endParaRPr lang="en-US"/>
          </a:p>
        </p:txBody>
      </p:sp>
    </p:spTree>
    <p:extLst>
      <p:ext uri="{BB962C8B-B14F-4D97-AF65-F5344CB8AC3E}">
        <p14:creationId xmlns:p14="http://schemas.microsoft.com/office/powerpoint/2010/main" val="16578107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2507D49-C4BA-460C-A1C8-6A058B206079}" type="datetimeFigureOut">
              <a:rPr lang="en-US" smtClean="0"/>
              <a:t>9/21/2021</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8913A23-75F1-4AE0-8853-A917CD70060D}" type="slidenum">
              <a:rPr lang="en-US" smtClean="0"/>
              <a:t>‹#›</a:t>
            </a:fld>
            <a:endParaRPr lang="en-US"/>
          </a:p>
        </p:txBody>
      </p:sp>
    </p:spTree>
    <p:extLst>
      <p:ext uri="{BB962C8B-B14F-4D97-AF65-F5344CB8AC3E}">
        <p14:creationId xmlns:p14="http://schemas.microsoft.com/office/powerpoint/2010/main" val="820160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913A23-75F1-4AE0-8853-A917CD70060D}" type="slidenum">
              <a:rPr lang="en-US" smtClean="0"/>
              <a:t>1</a:t>
            </a:fld>
            <a:endParaRPr lang="en-US"/>
          </a:p>
        </p:txBody>
      </p:sp>
    </p:spTree>
    <p:extLst>
      <p:ext uri="{BB962C8B-B14F-4D97-AF65-F5344CB8AC3E}">
        <p14:creationId xmlns:p14="http://schemas.microsoft.com/office/powerpoint/2010/main" val="25482288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Wingdings" panose="05000000000000000000" pitchFamily="2" charset="2"/>
              <a:buNone/>
            </a:pPr>
            <a:r>
              <a:rPr lang="en-US" b="1" i="0" baseline="0" dirty="0"/>
              <a:t>Award Installments</a:t>
            </a:r>
          </a:p>
          <a:p>
            <a:pPr marL="0" lvl="0" indent="0">
              <a:buFont typeface="Wingdings" panose="05000000000000000000" pitchFamily="2" charset="2"/>
              <a:buNone/>
            </a:pPr>
            <a:r>
              <a:rPr lang="en-US" i="0" baseline="0" dirty="0"/>
              <a:t>A set of reports based on Award Installments, which is the first step in budgeting your PTA in Oracle. These reports include:</a:t>
            </a:r>
          </a:p>
          <a:p>
            <a:pPr marL="171450" lvl="0" indent="-171450">
              <a:buFont typeface="Wingdings" panose="05000000000000000000" pitchFamily="2" charset="2"/>
              <a:buChar char="§"/>
            </a:pPr>
            <a:r>
              <a:rPr lang="en-US" i="0" baseline="0" dirty="0"/>
              <a:t>Award Installments</a:t>
            </a:r>
          </a:p>
          <a:p>
            <a:pPr marL="628650" lvl="1" indent="-171450">
              <a:buFont typeface="Wingdings" panose="05000000000000000000" pitchFamily="2" charset="2"/>
              <a:buChar char="ü"/>
            </a:pPr>
            <a:r>
              <a:rPr lang="en-US" i="0" baseline="0" dirty="0"/>
              <a:t>Basic report.</a:t>
            </a:r>
          </a:p>
          <a:p>
            <a:pPr marL="628650" lvl="1" indent="-171450">
              <a:buFont typeface="Wingdings" panose="05000000000000000000" pitchFamily="2" charset="2"/>
              <a:buChar char="ü"/>
            </a:pPr>
            <a:r>
              <a:rPr lang="en-US" i="0" baseline="0" dirty="0"/>
              <a:t>Can be used for all funding types.</a:t>
            </a:r>
          </a:p>
          <a:p>
            <a:pPr marL="171450" lvl="0" indent="-171450">
              <a:buFont typeface="Wingdings" panose="05000000000000000000" pitchFamily="2" charset="2"/>
              <a:buChar char="§"/>
            </a:pPr>
            <a:r>
              <a:rPr lang="en-US" i="0" baseline="0" dirty="0"/>
              <a:t>Award Installments (GB)</a:t>
            </a:r>
          </a:p>
          <a:p>
            <a:pPr marL="628650" lvl="1" indent="-171450">
              <a:buFont typeface="Wingdings" panose="05000000000000000000" pitchFamily="2" charset="2"/>
              <a:buChar char="ü"/>
            </a:pPr>
            <a:r>
              <a:rPr lang="en-US" i="0" baseline="0" dirty="0"/>
              <a:t>Designed only for GB Awards.</a:t>
            </a:r>
          </a:p>
          <a:p>
            <a:pPr marL="628650" lvl="1" indent="-171450">
              <a:buFont typeface="Wingdings" panose="05000000000000000000" pitchFamily="2" charset="2"/>
              <a:buChar char="ü"/>
            </a:pPr>
            <a:r>
              <a:rPr lang="en-US" i="0" baseline="0" dirty="0"/>
              <a:t>Includes the ability to search by Award Division.</a:t>
            </a:r>
          </a:p>
          <a:p>
            <a:pPr marL="171450" lvl="0" indent="-171450">
              <a:buFont typeface="Wingdings" panose="05000000000000000000" pitchFamily="2" charset="2"/>
              <a:buChar char="§"/>
            </a:pPr>
            <a:r>
              <a:rPr lang="en-US" i="0" baseline="0" dirty="0"/>
              <a:t>Award Installments (Gift-Grants-Endow)</a:t>
            </a:r>
          </a:p>
          <a:p>
            <a:pPr marL="628650" lvl="1" indent="-171450">
              <a:buFont typeface="Wingdings" panose="05000000000000000000" pitchFamily="2" charset="2"/>
              <a:buChar char="ü"/>
            </a:pPr>
            <a:r>
              <a:rPr lang="en-US" i="0" baseline="0" dirty="0"/>
              <a:t>Only available for </a:t>
            </a:r>
            <a:r>
              <a:rPr lang="en-US" i="1" baseline="0" dirty="0"/>
              <a:t>Division</a:t>
            </a:r>
            <a:r>
              <a:rPr lang="en-US" i="0" baseline="0" dirty="0"/>
              <a:t> and </a:t>
            </a:r>
            <a:r>
              <a:rPr lang="en-US" i="1" baseline="0" dirty="0"/>
              <a:t>Finance </a:t>
            </a:r>
            <a:r>
              <a:rPr lang="en-US" i="0" baseline="0" dirty="0"/>
              <a:t>user roles</a:t>
            </a:r>
          </a:p>
          <a:p>
            <a:pPr marL="628650" lvl="1" indent="-171450">
              <a:buFont typeface="Wingdings" panose="05000000000000000000" pitchFamily="2" charset="2"/>
              <a:buChar char="ü"/>
            </a:pPr>
            <a:r>
              <a:rPr lang="en-US" i="0" baseline="0" dirty="0"/>
              <a:t>Includes the ability to drill to Gift Receipt information loaded from the </a:t>
            </a:r>
            <a:r>
              <a:rPr lang="en-US" i="1" baseline="0" dirty="0"/>
              <a:t>Advance </a:t>
            </a:r>
            <a:r>
              <a:rPr lang="en-US" i="0" baseline="0" dirty="0"/>
              <a:t>system</a:t>
            </a:r>
          </a:p>
        </p:txBody>
      </p:sp>
      <p:sp>
        <p:nvSpPr>
          <p:cNvPr id="4" name="Slide Number Placeholder 3"/>
          <p:cNvSpPr>
            <a:spLocks noGrp="1"/>
          </p:cNvSpPr>
          <p:nvPr>
            <p:ph type="sldNum" sz="quarter" idx="10"/>
          </p:nvPr>
        </p:nvSpPr>
        <p:spPr/>
        <p:txBody>
          <a:bodyPr/>
          <a:lstStyle/>
          <a:p>
            <a:fld id="{A8913A23-75F1-4AE0-8853-A917CD70060D}" type="slidenum">
              <a:rPr lang="en-US" smtClean="0"/>
              <a:t>10</a:t>
            </a:fld>
            <a:endParaRPr lang="en-US"/>
          </a:p>
        </p:txBody>
      </p:sp>
    </p:spTree>
    <p:extLst>
      <p:ext uri="{BB962C8B-B14F-4D97-AF65-F5344CB8AC3E}">
        <p14:creationId xmlns:p14="http://schemas.microsoft.com/office/powerpoint/2010/main" val="12402832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an example of the</a:t>
            </a:r>
            <a:r>
              <a:rPr lang="en-US" baseline="0" dirty="0"/>
              <a:t> award installments for an Award. </a:t>
            </a:r>
          </a:p>
          <a:p>
            <a:endParaRPr lang="en-US" baseline="0" dirty="0"/>
          </a:p>
          <a:p>
            <a:r>
              <a:rPr lang="en-US" baseline="0" dirty="0"/>
              <a:t>There are five installments for this award.</a:t>
            </a:r>
          </a:p>
          <a:p>
            <a:endParaRPr lang="en-US" baseline="0" dirty="0"/>
          </a:p>
          <a:p>
            <a:r>
              <a:rPr lang="en-US" baseline="0" dirty="0"/>
              <a:t>One project is funded by each installment line, except for Installment #5.</a:t>
            </a:r>
          </a:p>
          <a:p>
            <a:pPr marL="171450" indent="-171450">
              <a:buFont typeface="Wingdings" panose="05000000000000000000" pitchFamily="2" charset="2"/>
              <a:buChar char="§"/>
            </a:pPr>
            <a:r>
              <a:rPr lang="en-US" baseline="0" dirty="0"/>
              <a:t>In this example, the </a:t>
            </a:r>
            <a:r>
              <a:rPr lang="en-US" i="1" baseline="0" dirty="0"/>
              <a:t>Total Amt </a:t>
            </a:r>
            <a:r>
              <a:rPr lang="en-US" baseline="0" dirty="0"/>
              <a:t>(i.e., the total installment amount) equals the </a:t>
            </a:r>
            <a:r>
              <a:rPr lang="en-US" i="1" baseline="0" dirty="0"/>
              <a:t>Project Funding</a:t>
            </a:r>
            <a:r>
              <a:rPr lang="en-US" i="0" baseline="0" dirty="0"/>
              <a:t> for each line.</a:t>
            </a:r>
          </a:p>
          <a:p>
            <a:pPr marL="628650" lvl="1" indent="-171450">
              <a:buFont typeface="Wingdings" panose="05000000000000000000" pitchFamily="2" charset="2"/>
              <a:buChar char="ü"/>
            </a:pPr>
            <a:r>
              <a:rPr lang="en-US" i="0" baseline="0" dirty="0"/>
              <a:t>On occasion a data entry error is made during the creation of the installment and project funding.</a:t>
            </a:r>
          </a:p>
          <a:p>
            <a:pPr marL="628650" lvl="1" indent="-171450">
              <a:buFont typeface="Wingdings" panose="05000000000000000000" pitchFamily="2" charset="2"/>
              <a:buChar char="ü"/>
            </a:pPr>
            <a:r>
              <a:rPr lang="en-US" i="0" baseline="0" dirty="0"/>
              <a:t>It is a good idea to check these on occasion to make sure that your amounts match.</a:t>
            </a:r>
            <a:endParaRPr lang="en-US" baseline="0" dirty="0"/>
          </a:p>
          <a:p>
            <a:pPr marL="171450" indent="-171450">
              <a:buFont typeface="Wingdings" panose="05000000000000000000" pitchFamily="2" charset="2"/>
              <a:buChar char="§"/>
            </a:pPr>
            <a:r>
              <a:rPr lang="en-US" baseline="0" dirty="0"/>
              <a:t>#5 was entered for procedure reasons to indicate that there were modifications made elsewhere.  </a:t>
            </a:r>
          </a:p>
          <a:p>
            <a:pPr lvl="1"/>
            <a:endParaRPr lang="en-US" b="0" baseline="0" dirty="0">
              <a:solidFill>
                <a:schemeClr val="tx1"/>
              </a:solidFill>
            </a:endParaRPr>
          </a:p>
          <a:p>
            <a:pPr lvl="1"/>
            <a:r>
              <a:rPr lang="en-US" b="1" baseline="0" dirty="0">
                <a:solidFill>
                  <a:srgbClr val="FF6E1E"/>
                </a:solidFill>
              </a:rPr>
              <a:t>NOTE: </a:t>
            </a:r>
            <a:r>
              <a:rPr lang="en-US" baseline="0" dirty="0"/>
              <a:t>Ignore the total on the </a:t>
            </a:r>
            <a:r>
              <a:rPr lang="en-US" i="1" baseline="0" dirty="0"/>
              <a:t># Proj Funded</a:t>
            </a:r>
            <a:r>
              <a:rPr lang="en-US" i="0" baseline="0" dirty="0"/>
              <a:t> column because it is summing up all the rows. However, only one project is funded.</a:t>
            </a:r>
            <a:endParaRPr lang="en-US" dirty="0"/>
          </a:p>
        </p:txBody>
      </p:sp>
      <p:sp>
        <p:nvSpPr>
          <p:cNvPr id="4" name="Slide Number Placeholder 3"/>
          <p:cNvSpPr>
            <a:spLocks noGrp="1"/>
          </p:cNvSpPr>
          <p:nvPr>
            <p:ph type="sldNum" sz="quarter" idx="10"/>
          </p:nvPr>
        </p:nvSpPr>
        <p:spPr/>
        <p:txBody>
          <a:bodyPr/>
          <a:lstStyle/>
          <a:p>
            <a:fld id="{A8913A23-75F1-4AE0-8853-A917CD70060D}" type="slidenum">
              <a:rPr lang="en-US" smtClean="0"/>
              <a:t>11</a:t>
            </a:fld>
            <a:endParaRPr lang="en-US"/>
          </a:p>
        </p:txBody>
      </p:sp>
    </p:spTree>
    <p:extLst>
      <p:ext uri="{BB962C8B-B14F-4D97-AF65-F5344CB8AC3E}">
        <p14:creationId xmlns:p14="http://schemas.microsoft.com/office/powerpoint/2010/main" val="8719678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Wingdings" panose="05000000000000000000" pitchFamily="2" charset="2"/>
              <a:buNone/>
            </a:pPr>
            <a:r>
              <a:rPr lang="en-US" sz="1200" b="1" i="0" baseline="0" dirty="0"/>
              <a:t>Summaries</a:t>
            </a:r>
          </a:p>
          <a:p>
            <a:pPr marL="171450" lvl="0" indent="-171450">
              <a:buFont typeface="Wingdings" panose="05000000000000000000" pitchFamily="2" charset="2"/>
              <a:buChar char="§"/>
            </a:pPr>
            <a:r>
              <a:rPr lang="en-US" sz="1200" dirty="0"/>
              <a:t>Summaries for previous periods are a snapshot in time.</a:t>
            </a:r>
          </a:p>
          <a:p>
            <a:pPr marL="800100" lvl="1" indent="-342900">
              <a:buFont typeface="Wingdings" panose="05000000000000000000" pitchFamily="2" charset="2"/>
              <a:buChar char="ü"/>
            </a:pPr>
            <a:r>
              <a:rPr lang="en-US" sz="1200" dirty="0"/>
              <a:t>Should only be run for one financial period at a time.</a:t>
            </a:r>
          </a:p>
          <a:p>
            <a:pPr marL="171450" lvl="0" indent="-171450">
              <a:buFont typeface="Wingdings" panose="05000000000000000000" pitchFamily="2" charset="2"/>
              <a:buChar char="§"/>
            </a:pPr>
            <a:endParaRPr lang="en-US" sz="1200" dirty="0"/>
          </a:p>
          <a:p>
            <a:pPr marL="171450" lvl="0" indent="-171450">
              <a:buFont typeface="Wingdings" panose="05000000000000000000" pitchFamily="2" charset="2"/>
              <a:buChar char="§"/>
            </a:pPr>
            <a:r>
              <a:rPr lang="en-US" sz="1200" dirty="0"/>
              <a:t>Roll-up vs Actuals</a:t>
            </a:r>
          </a:p>
          <a:p>
            <a:pPr marL="800100" lvl="1" indent="-342900">
              <a:buFont typeface="Wingdings" panose="05000000000000000000" pitchFamily="2" charset="2"/>
              <a:buChar char="ü"/>
            </a:pPr>
            <a:r>
              <a:rPr lang="en-US" sz="1200" dirty="0"/>
              <a:t>Projects can be setup with a hierarchy of parent and child tasks.</a:t>
            </a:r>
          </a:p>
          <a:p>
            <a:pPr marL="800100" lvl="1" indent="-342900">
              <a:buFont typeface="Wingdings" panose="05000000000000000000" pitchFamily="2" charset="2"/>
              <a:buChar char="ü"/>
            </a:pPr>
            <a:r>
              <a:rPr lang="en-US" sz="1200" dirty="0"/>
              <a:t>Actuals are the amounts (budgets, costs, and balances) for the individual tasks.</a:t>
            </a:r>
          </a:p>
          <a:p>
            <a:pPr marL="800100" lvl="1" indent="-342900">
              <a:buFont typeface="Wingdings" panose="05000000000000000000" pitchFamily="2" charset="2"/>
              <a:buChar char="ü"/>
            </a:pPr>
            <a:r>
              <a:rPr lang="en-US" sz="1200" dirty="0"/>
              <a:t>Roll-ups are the summary of the actuals for the parent and child tasks.</a:t>
            </a:r>
            <a:endParaRPr lang="en-US" sz="1200" b="1" cap="small" dirty="0">
              <a:solidFill>
                <a:srgbClr val="FF6E1E"/>
              </a:solidFill>
            </a:endParaRPr>
          </a:p>
        </p:txBody>
      </p:sp>
      <p:sp>
        <p:nvSpPr>
          <p:cNvPr id="4" name="Slide Number Placeholder 3"/>
          <p:cNvSpPr>
            <a:spLocks noGrp="1"/>
          </p:cNvSpPr>
          <p:nvPr>
            <p:ph type="sldNum" sz="quarter" idx="10"/>
          </p:nvPr>
        </p:nvSpPr>
        <p:spPr/>
        <p:txBody>
          <a:bodyPr/>
          <a:lstStyle/>
          <a:p>
            <a:fld id="{A8913A23-75F1-4AE0-8853-A917CD70060D}" type="slidenum">
              <a:rPr lang="en-US" smtClean="0"/>
              <a:t>12</a:t>
            </a:fld>
            <a:endParaRPr lang="en-US"/>
          </a:p>
        </p:txBody>
      </p:sp>
    </p:spTree>
    <p:extLst>
      <p:ext uri="{BB962C8B-B14F-4D97-AF65-F5344CB8AC3E}">
        <p14:creationId xmlns:p14="http://schemas.microsoft.com/office/powerpoint/2010/main" val="9688004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Wingdings" panose="05000000000000000000" pitchFamily="2" charset="2"/>
              <a:buNone/>
            </a:pPr>
            <a:r>
              <a:rPr lang="en-US" b="1" i="0" baseline="0" dirty="0"/>
              <a:t>PTA Example for Roll-up vs Actuals</a:t>
            </a:r>
          </a:p>
          <a:p>
            <a:pPr marL="0" lvl="0" indent="0">
              <a:buFont typeface="Wingdings" panose="05000000000000000000" pitchFamily="2" charset="2"/>
              <a:buNone/>
            </a:pPr>
            <a:endParaRPr lang="en-US" i="0" baseline="0" dirty="0"/>
          </a:p>
          <a:p>
            <a:pPr marL="171450" lvl="0" indent="-171450">
              <a:buFont typeface="Wingdings" panose="05000000000000000000" pitchFamily="2" charset="2"/>
              <a:buChar char="§"/>
            </a:pPr>
            <a:r>
              <a:rPr lang="en-US" i="0" baseline="0" dirty="0"/>
              <a:t>The Task # column shows a PTA hierarchy with two top tasks, SAL and EXP</a:t>
            </a:r>
          </a:p>
          <a:p>
            <a:pPr marL="628650" lvl="1" indent="-171450">
              <a:buFont typeface="Wingdings" panose="05000000000000000000" pitchFamily="2" charset="2"/>
              <a:buChar char="ü"/>
            </a:pPr>
            <a:r>
              <a:rPr lang="en-US" i="0" baseline="0" dirty="0"/>
              <a:t>SAL has to child tasks</a:t>
            </a:r>
          </a:p>
          <a:p>
            <a:pPr marL="628650" lvl="1" indent="-171450">
              <a:buFont typeface="Wingdings" panose="05000000000000000000" pitchFamily="2" charset="2"/>
              <a:buChar char="ü"/>
            </a:pPr>
            <a:r>
              <a:rPr lang="en-US" i="0" baseline="0" dirty="0"/>
              <a:t>EXP also has two child tasks, but also has two grandchild tasks under EXP.OTH</a:t>
            </a:r>
          </a:p>
          <a:p>
            <a:pPr marL="628650" lvl="1" indent="-171450">
              <a:buFont typeface="Wingdings" panose="05000000000000000000" pitchFamily="2" charset="2"/>
              <a:buChar char="ü"/>
            </a:pPr>
            <a:endParaRPr lang="en-US" i="0" baseline="0" dirty="0"/>
          </a:p>
          <a:p>
            <a:pPr marL="171450" lvl="0" indent="-171450">
              <a:buFont typeface="Wingdings" panose="05000000000000000000" pitchFamily="2" charset="2"/>
              <a:buChar char="§"/>
            </a:pPr>
            <a:r>
              <a:rPr lang="en-US" i="0" baseline="0" dirty="0"/>
              <a:t>Column names without </a:t>
            </a:r>
            <a:r>
              <a:rPr lang="en-US" i="1" baseline="0" dirty="0"/>
              <a:t>– RU </a:t>
            </a:r>
            <a:r>
              <a:rPr lang="en-US" i="0" baseline="0" dirty="0"/>
              <a:t>indicate that the column includes </a:t>
            </a:r>
            <a:r>
              <a:rPr lang="en-US" i="1" baseline="0" dirty="0"/>
              <a:t>actual </a:t>
            </a:r>
            <a:r>
              <a:rPr lang="en-US" i="0" baseline="0" dirty="0"/>
              <a:t>data, i.e., the data entered at that task.</a:t>
            </a:r>
          </a:p>
          <a:p>
            <a:pPr marL="628650" lvl="1" indent="-171450">
              <a:buFont typeface="Wingdings" panose="05000000000000000000" pitchFamily="2" charset="2"/>
              <a:buChar char="ü"/>
            </a:pPr>
            <a:r>
              <a:rPr lang="en-US" i="0" baseline="0" dirty="0"/>
              <a:t>Budgets can be entered at any level, but once that happens, budgets can only be entered at the same level going forward.</a:t>
            </a:r>
          </a:p>
          <a:p>
            <a:pPr marL="1085850" lvl="2" indent="-171450">
              <a:buFont typeface="Wingdings" panose="05000000000000000000" pitchFamily="2" charset="2"/>
              <a:buChar char="Ø"/>
            </a:pPr>
            <a:r>
              <a:rPr lang="en-US" i="0" baseline="0" dirty="0"/>
              <a:t>The vast majority of Caltech budgets are entered at a top task.</a:t>
            </a:r>
          </a:p>
          <a:p>
            <a:pPr marL="628650" lvl="1" indent="-171450">
              <a:buFont typeface="Wingdings" panose="05000000000000000000" pitchFamily="2" charset="2"/>
              <a:buChar char="ü"/>
            </a:pPr>
            <a:r>
              <a:rPr lang="en-US" i="0" baseline="0" dirty="0"/>
              <a:t>Costs and Commitments can only happen at the lowest task.</a:t>
            </a:r>
          </a:p>
          <a:p>
            <a:pPr marL="171450" lvl="0" indent="-171450">
              <a:buFont typeface="Wingdings" panose="05000000000000000000" pitchFamily="2" charset="2"/>
              <a:buChar char="§"/>
            </a:pPr>
            <a:endParaRPr lang="en-US" i="0" baseline="0" dirty="0"/>
          </a:p>
          <a:p>
            <a:pPr marL="171450" lvl="0" indent="-171450">
              <a:buFont typeface="Wingdings" panose="05000000000000000000" pitchFamily="2" charset="2"/>
              <a:buChar char="§"/>
            </a:pPr>
            <a:r>
              <a:rPr lang="en-US" i="0" baseline="0" dirty="0"/>
              <a:t>Column names with </a:t>
            </a:r>
            <a:r>
              <a:rPr lang="en-US" i="1" baseline="0" dirty="0"/>
              <a:t>– RU</a:t>
            </a:r>
            <a:r>
              <a:rPr lang="en-US" i="0" baseline="0" dirty="0"/>
              <a:t> indicate that the column is a </a:t>
            </a:r>
            <a:r>
              <a:rPr lang="en-US" i="1" baseline="0" dirty="0"/>
              <a:t>Roll-up</a:t>
            </a:r>
            <a:r>
              <a:rPr lang="en-US" i="0" baseline="0" dirty="0"/>
              <a:t>, i.e., the sum of the actuals for the tasks and any tasks below it in the hierarchy.</a:t>
            </a:r>
          </a:p>
          <a:p>
            <a:pPr marL="171450" lvl="0" indent="-171450">
              <a:buFont typeface="Wingdings" panose="05000000000000000000" pitchFamily="2" charset="2"/>
              <a:buChar char="§"/>
            </a:pPr>
            <a:endParaRPr lang="en-US" i="0" baseline="0" dirty="0"/>
          </a:p>
          <a:p>
            <a:pPr marL="171450" lvl="0" indent="-171450">
              <a:buFont typeface="Wingdings" panose="05000000000000000000" pitchFamily="2" charset="2"/>
              <a:buChar char="§"/>
            </a:pPr>
            <a:r>
              <a:rPr lang="en-US" i="0" baseline="0" dirty="0"/>
              <a:t>You need to understand the meaning of these columns because summarizing on the wrong values can greatly misstate values for an award.</a:t>
            </a:r>
          </a:p>
        </p:txBody>
      </p:sp>
      <p:sp>
        <p:nvSpPr>
          <p:cNvPr id="4" name="Slide Number Placeholder 3"/>
          <p:cNvSpPr>
            <a:spLocks noGrp="1"/>
          </p:cNvSpPr>
          <p:nvPr>
            <p:ph type="sldNum" sz="quarter" idx="10"/>
          </p:nvPr>
        </p:nvSpPr>
        <p:spPr/>
        <p:txBody>
          <a:bodyPr/>
          <a:lstStyle/>
          <a:p>
            <a:fld id="{A8913A23-75F1-4AE0-8853-A917CD70060D}" type="slidenum">
              <a:rPr lang="en-US" smtClean="0"/>
              <a:t>13</a:t>
            </a:fld>
            <a:endParaRPr lang="en-US"/>
          </a:p>
        </p:txBody>
      </p:sp>
    </p:spTree>
    <p:extLst>
      <p:ext uri="{BB962C8B-B14F-4D97-AF65-F5344CB8AC3E}">
        <p14:creationId xmlns:p14="http://schemas.microsoft.com/office/powerpoint/2010/main" val="30712087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Wingdings" panose="05000000000000000000" pitchFamily="2" charset="2"/>
              <a:buNone/>
            </a:pPr>
            <a:r>
              <a:rPr lang="en-US" b="1" i="0" baseline="0" dirty="0"/>
              <a:t>Budget and Spend</a:t>
            </a:r>
            <a:endParaRPr lang="en-US" i="0" baseline="0" dirty="0"/>
          </a:p>
          <a:p>
            <a:pPr marL="171450" lvl="0" indent="-171450">
              <a:buFont typeface="Wingdings" panose="05000000000000000000" pitchFamily="2" charset="2"/>
              <a:buChar char="§"/>
            </a:pPr>
            <a:r>
              <a:rPr lang="en-US" i="0" baseline="0" dirty="0"/>
              <a:t>Budgets</a:t>
            </a:r>
          </a:p>
          <a:p>
            <a:pPr marL="628650" lvl="1" indent="-171450">
              <a:buFont typeface="Wingdings" panose="05000000000000000000" pitchFamily="2" charset="2"/>
              <a:buChar char="ü"/>
            </a:pPr>
            <a:r>
              <a:rPr lang="en-US" i="0" baseline="0" dirty="0"/>
              <a:t>Entered in Oracle at the </a:t>
            </a:r>
            <a:r>
              <a:rPr lang="en-US" i="1" baseline="0" dirty="0"/>
              <a:t>Expenditure Category</a:t>
            </a:r>
            <a:r>
              <a:rPr lang="en-US" i="0" baseline="0" dirty="0"/>
              <a:t>.</a:t>
            </a:r>
          </a:p>
          <a:p>
            <a:pPr marL="628650" lvl="1" indent="-171450">
              <a:buFont typeface="Wingdings" panose="05000000000000000000" pitchFamily="2" charset="2"/>
              <a:buChar char="ü"/>
            </a:pPr>
            <a:r>
              <a:rPr lang="en-US" i="0" baseline="0" dirty="0"/>
              <a:t>Can be entered at any level in the PTA Hierarchy.</a:t>
            </a:r>
          </a:p>
          <a:p>
            <a:pPr marL="628650" lvl="1" indent="-171450">
              <a:buFont typeface="Wingdings" panose="05000000000000000000" pitchFamily="2" charset="2"/>
              <a:buChar char="ü"/>
            </a:pPr>
            <a:r>
              <a:rPr lang="en-US" i="0" baseline="0" dirty="0"/>
              <a:t>Usually entered at the top task.</a:t>
            </a:r>
          </a:p>
          <a:p>
            <a:pPr marL="628650" lvl="1" indent="-171450">
              <a:buFont typeface="Wingdings" panose="05000000000000000000" pitchFamily="2" charset="2"/>
              <a:buChar char="ü"/>
            </a:pPr>
            <a:endParaRPr lang="en-US" i="0" baseline="0" dirty="0"/>
          </a:p>
          <a:p>
            <a:pPr marL="171450" lvl="0" indent="-171450">
              <a:buFont typeface="Wingdings" panose="05000000000000000000" pitchFamily="2" charset="2"/>
              <a:buChar char="§"/>
            </a:pPr>
            <a:r>
              <a:rPr lang="en-US" i="0" baseline="0" dirty="0"/>
              <a:t>Balances</a:t>
            </a:r>
          </a:p>
          <a:p>
            <a:pPr marL="628650" lvl="1" indent="-171450">
              <a:buFont typeface="Wingdings" panose="05000000000000000000" pitchFamily="2" charset="2"/>
              <a:buChar char="ü"/>
            </a:pPr>
            <a:r>
              <a:rPr lang="en-US" i="0" baseline="0" dirty="0"/>
              <a:t>Budget </a:t>
            </a:r>
            <a:r>
              <a:rPr lang="en-US" i="1" baseline="0" dirty="0"/>
              <a:t>minus </a:t>
            </a:r>
            <a:r>
              <a:rPr lang="en-US" i="0" baseline="0" dirty="0"/>
              <a:t>Costs </a:t>
            </a:r>
            <a:r>
              <a:rPr lang="en-US" i="1" baseline="0" dirty="0"/>
              <a:t>minus </a:t>
            </a:r>
            <a:r>
              <a:rPr lang="en-US" i="0" baseline="0" dirty="0"/>
              <a:t>Commitments.</a:t>
            </a:r>
          </a:p>
          <a:p>
            <a:pPr marL="628650" lvl="1" indent="-171450">
              <a:buFont typeface="Wingdings" panose="05000000000000000000" pitchFamily="2" charset="2"/>
              <a:buChar char="ü"/>
            </a:pPr>
            <a:r>
              <a:rPr lang="en-US" i="0" baseline="0" dirty="0"/>
              <a:t>Since the Budget is entered at the Expenditure Category level, Balances must also be at the Expenditure Category level.</a:t>
            </a:r>
          </a:p>
        </p:txBody>
      </p:sp>
      <p:sp>
        <p:nvSpPr>
          <p:cNvPr id="4" name="Slide Number Placeholder 3"/>
          <p:cNvSpPr>
            <a:spLocks noGrp="1"/>
          </p:cNvSpPr>
          <p:nvPr>
            <p:ph type="sldNum" sz="quarter" idx="10"/>
          </p:nvPr>
        </p:nvSpPr>
        <p:spPr/>
        <p:txBody>
          <a:bodyPr/>
          <a:lstStyle/>
          <a:p>
            <a:fld id="{A8913A23-75F1-4AE0-8853-A917CD70060D}" type="slidenum">
              <a:rPr lang="en-US" smtClean="0"/>
              <a:t>14</a:t>
            </a:fld>
            <a:endParaRPr lang="en-US"/>
          </a:p>
        </p:txBody>
      </p:sp>
    </p:spTree>
    <p:extLst>
      <p:ext uri="{BB962C8B-B14F-4D97-AF65-F5344CB8AC3E}">
        <p14:creationId xmlns:p14="http://schemas.microsoft.com/office/powerpoint/2010/main" val="35521583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Wingdings" panose="05000000000000000000" pitchFamily="2" charset="2"/>
              <a:buNone/>
            </a:pPr>
            <a:r>
              <a:rPr lang="en-US" b="1" i="0" baseline="0" dirty="0"/>
              <a:t>Budget and Spend</a:t>
            </a:r>
            <a:endParaRPr lang="en-US" i="0" baseline="0" dirty="0"/>
          </a:p>
          <a:p>
            <a:pPr marL="171450" lvl="0" indent="-171450">
              <a:buFont typeface="Wingdings" panose="05000000000000000000" pitchFamily="2" charset="2"/>
              <a:buChar char="§"/>
            </a:pPr>
            <a:r>
              <a:rPr lang="en-US" i="0" baseline="0" dirty="0"/>
              <a:t>Spend</a:t>
            </a:r>
          </a:p>
          <a:p>
            <a:pPr marL="628650" lvl="1" indent="-171450">
              <a:buFont typeface="Wingdings" panose="05000000000000000000" pitchFamily="2" charset="2"/>
              <a:buChar char="ü"/>
            </a:pPr>
            <a:r>
              <a:rPr lang="en-US" i="0" baseline="0" dirty="0"/>
              <a:t>Costs and Commitments are at the </a:t>
            </a:r>
            <a:r>
              <a:rPr lang="en-US" i="1" baseline="0" dirty="0"/>
              <a:t>Expenditure Type </a:t>
            </a:r>
            <a:r>
              <a:rPr lang="en-US" i="0" baseline="0" dirty="0"/>
              <a:t>level.</a:t>
            </a:r>
          </a:p>
          <a:p>
            <a:pPr marL="628650" lvl="1" indent="-171450">
              <a:buFont typeface="Wingdings" panose="05000000000000000000" pitchFamily="2" charset="2"/>
              <a:buChar char="ü"/>
            </a:pPr>
            <a:r>
              <a:rPr lang="en-US" i="0" baseline="0" dirty="0"/>
              <a:t>Expenditure Types are grouped by Expenditure Category, therefore, Costs and Commitments can roll-up to the </a:t>
            </a:r>
            <a:r>
              <a:rPr lang="en-US" i="1" baseline="0" dirty="0"/>
              <a:t>Expenditure Category.</a:t>
            </a:r>
          </a:p>
          <a:p>
            <a:pPr marL="628650" lvl="1" indent="-171450">
              <a:buFont typeface="Wingdings" panose="05000000000000000000" pitchFamily="2" charset="2"/>
              <a:buChar char="ü"/>
            </a:pPr>
            <a:r>
              <a:rPr lang="en-US" i="1" baseline="0" dirty="0"/>
              <a:t>Note: </a:t>
            </a:r>
            <a:r>
              <a:rPr lang="en-US" i="0" baseline="0" dirty="0"/>
              <a:t>Costs and Commitments can </a:t>
            </a:r>
            <a:r>
              <a:rPr lang="en-US" i="1" baseline="0" dirty="0"/>
              <a:t>only </a:t>
            </a:r>
            <a:r>
              <a:rPr lang="en-US" i="0" baseline="0" dirty="0"/>
              <a:t>“hit” the lowest tasks of the Project work breakdown structure (aka, hierarchy) and then roll-up to the parent tasks.</a:t>
            </a:r>
          </a:p>
          <a:p>
            <a:pPr marL="628650" lvl="1" indent="-171450">
              <a:buFont typeface="Wingdings" panose="05000000000000000000" pitchFamily="2" charset="2"/>
              <a:buChar char="ü"/>
            </a:pPr>
            <a:endParaRPr lang="en-US" i="0" baseline="0" dirty="0"/>
          </a:p>
          <a:p>
            <a:pPr marL="171450" lvl="0" indent="-171450">
              <a:buFont typeface="Wingdings" panose="05000000000000000000" pitchFamily="2" charset="2"/>
              <a:buChar char="§"/>
            </a:pPr>
            <a:r>
              <a:rPr lang="en-US" i="0" baseline="0" dirty="0"/>
              <a:t>Summary reports are generally at the Expenditure Category level.</a:t>
            </a:r>
          </a:p>
          <a:p>
            <a:pPr marL="628650" lvl="1" indent="-171450">
              <a:buFont typeface="Wingdings" panose="05000000000000000000" pitchFamily="2" charset="2"/>
              <a:buChar char="ü"/>
            </a:pPr>
            <a:r>
              <a:rPr lang="en-US" i="0" baseline="0" dirty="0"/>
              <a:t>Exception: </a:t>
            </a:r>
            <a:r>
              <a:rPr lang="en-US" i="1" baseline="0" dirty="0"/>
              <a:t>PTA Summary – Comparison of Budget and Spend.</a:t>
            </a:r>
            <a:endParaRPr lang="en-US" i="0" baseline="0" dirty="0"/>
          </a:p>
          <a:p>
            <a:pPr marL="628650" lvl="1" indent="-171450">
              <a:buFont typeface="Wingdings" panose="05000000000000000000" pitchFamily="2" charset="2"/>
              <a:buChar char="ü"/>
            </a:pPr>
            <a:endParaRPr lang="en-US" i="0" baseline="0" dirty="0"/>
          </a:p>
        </p:txBody>
      </p:sp>
      <p:sp>
        <p:nvSpPr>
          <p:cNvPr id="4" name="Slide Number Placeholder 3"/>
          <p:cNvSpPr>
            <a:spLocks noGrp="1"/>
          </p:cNvSpPr>
          <p:nvPr>
            <p:ph type="sldNum" sz="quarter" idx="10"/>
          </p:nvPr>
        </p:nvSpPr>
        <p:spPr/>
        <p:txBody>
          <a:bodyPr/>
          <a:lstStyle/>
          <a:p>
            <a:fld id="{A8913A23-75F1-4AE0-8853-A917CD70060D}" type="slidenum">
              <a:rPr lang="en-US" smtClean="0"/>
              <a:t>15</a:t>
            </a:fld>
            <a:endParaRPr lang="en-US"/>
          </a:p>
        </p:txBody>
      </p:sp>
    </p:spTree>
    <p:extLst>
      <p:ext uri="{BB962C8B-B14F-4D97-AF65-F5344CB8AC3E}">
        <p14:creationId xmlns:p14="http://schemas.microsoft.com/office/powerpoint/2010/main" val="34203938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 typeface="Wingdings" panose="05000000000000000000" pitchFamily="2" charset="2"/>
              <a:buNone/>
            </a:pPr>
            <a:r>
              <a:rPr lang="en-US" dirty="0"/>
              <a:t>In Oracle Grants Accounting budgets are entered at the Expenditure Category while spending is done at the Expenditure Type. Most of the OBI summary reports are at the Expenditure Category level. However, this report brings together the budget and balance, which is at the </a:t>
            </a:r>
            <a:r>
              <a:rPr lang="en-US" i="1" dirty="0"/>
              <a:t>Expenditure Category</a:t>
            </a:r>
            <a:r>
              <a:rPr lang="en-US" dirty="0"/>
              <a:t>, with the costs and commitments totaled at the </a:t>
            </a:r>
            <a:r>
              <a:rPr lang="en-US" i="1" dirty="0"/>
              <a:t>Expenditure Type</a:t>
            </a:r>
            <a:r>
              <a:rPr lang="en-US" dirty="0"/>
              <a:t>. In addition, clicking on the non-zero Period Costs or Commitments will take you to more information about the amounts. For PTAs managed on a Fiscal Year (FY) basis, please use the </a:t>
            </a:r>
            <a:r>
              <a:rPr lang="en-US" b="1" i="1" dirty="0"/>
              <a:t>FY</a:t>
            </a:r>
            <a:r>
              <a:rPr lang="en-US" dirty="0"/>
              <a:t> tab, and for Inception-to-Date PTAs use the </a:t>
            </a:r>
            <a:r>
              <a:rPr lang="en-US" b="1" i="1" dirty="0"/>
              <a:t>ITD</a:t>
            </a:r>
            <a:r>
              <a:rPr lang="en-US" dirty="0"/>
              <a:t> tab. </a:t>
            </a:r>
            <a:r>
              <a:rPr lang="en-US" b="1" dirty="0"/>
              <a:t>Please Note:</a:t>
            </a:r>
            <a:r>
              <a:rPr lang="en-US" dirty="0"/>
              <a:t> For performance reasons, only the Current Period and Previous Period are available for this report.</a:t>
            </a:r>
            <a:endParaRPr lang="en-US" i="0" baseline="0" dirty="0"/>
          </a:p>
          <a:p>
            <a:pPr marL="628650" lvl="1" indent="-171450">
              <a:buFont typeface="Wingdings" panose="05000000000000000000" pitchFamily="2" charset="2"/>
              <a:buChar char="ü"/>
            </a:pPr>
            <a:endParaRPr lang="en-US" i="0" baseline="0" dirty="0"/>
          </a:p>
        </p:txBody>
      </p:sp>
      <p:sp>
        <p:nvSpPr>
          <p:cNvPr id="4" name="Slide Number Placeholder 3"/>
          <p:cNvSpPr>
            <a:spLocks noGrp="1"/>
          </p:cNvSpPr>
          <p:nvPr>
            <p:ph type="sldNum" sz="quarter" idx="10"/>
          </p:nvPr>
        </p:nvSpPr>
        <p:spPr/>
        <p:txBody>
          <a:bodyPr/>
          <a:lstStyle/>
          <a:p>
            <a:fld id="{A8913A23-75F1-4AE0-8853-A917CD70060D}" type="slidenum">
              <a:rPr lang="en-US" smtClean="0"/>
              <a:t>16</a:t>
            </a:fld>
            <a:endParaRPr lang="en-US"/>
          </a:p>
        </p:txBody>
      </p:sp>
    </p:spTree>
    <p:extLst>
      <p:ext uri="{BB962C8B-B14F-4D97-AF65-F5344CB8AC3E}">
        <p14:creationId xmlns:p14="http://schemas.microsoft.com/office/powerpoint/2010/main" val="14391248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a:t>Inception to Date (ITD) vs Fiscal Year (FY)</a:t>
            </a:r>
            <a:endParaRPr lang="en-US" i="0" baseline="0" dirty="0"/>
          </a:p>
          <a:p>
            <a:pPr marL="171450" indent="-171450">
              <a:buFont typeface="Wingdings" panose="05000000000000000000" pitchFamily="2" charset="2"/>
              <a:buChar char="§"/>
            </a:pPr>
            <a:r>
              <a:rPr lang="en-US" i="0" baseline="0" dirty="0"/>
              <a:t>Most awards at Caltech are managed on an Inception-to-Date (ITD) basis, i.e., budgets, costs, and balances are based on activity since the inception of the Award.</a:t>
            </a:r>
          </a:p>
          <a:p>
            <a:pPr marL="628650" lvl="1" indent="-171450">
              <a:buFont typeface="Wingdings" panose="05000000000000000000" pitchFamily="2" charset="2"/>
              <a:buChar char="ü"/>
            </a:pPr>
            <a:r>
              <a:rPr lang="en-US" i="1" baseline="0" dirty="0"/>
              <a:t>Gifts and Endowments</a:t>
            </a:r>
          </a:p>
          <a:p>
            <a:pPr marL="628650" lvl="1" indent="-171450">
              <a:buFont typeface="Wingdings" panose="05000000000000000000" pitchFamily="2" charset="2"/>
              <a:buChar char="ü"/>
            </a:pPr>
            <a:r>
              <a:rPr lang="en-US" i="1" baseline="0" dirty="0"/>
              <a:t>Plant Funds</a:t>
            </a:r>
          </a:p>
          <a:p>
            <a:pPr marL="628650" lvl="1" indent="-171450">
              <a:buFont typeface="Wingdings" panose="05000000000000000000" pitchFamily="2" charset="2"/>
              <a:buChar char="ü"/>
            </a:pPr>
            <a:r>
              <a:rPr lang="en-US" i="1" baseline="0" dirty="0"/>
              <a:t>Sponsored Awards</a:t>
            </a:r>
            <a:endParaRPr lang="en-US" i="0" baseline="0" dirty="0"/>
          </a:p>
          <a:p>
            <a:pPr marL="171450" lvl="0" indent="-171450">
              <a:buFont typeface="Wingdings" panose="05000000000000000000" pitchFamily="2" charset="2"/>
              <a:buChar char="§"/>
            </a:pPr>
            <a:endParaRPr lang="en-US" i="1" baseline="0" dirty="0"/>
          </a:p>
          <a:p>
            <a:pPr marL="171450" lvl="0" indent="-171450">
              <a:buFont typeface="Wingdings" panose="05000000000000000000" pitchFamily="2" charset="2"/>
              <a:buChar char="§"/>
            </a:pPr>
            <a:r>
              <a:rPr lang="en-US" i="0" baseline="0" dirty="0"/>
              <a:t>Some awards are managed on a fiscal year (FY) basis, which means the budgets and costs are zeroed out on the first day of the new Fiscal Year.</a:t>
            </a:r>
          </a:p>
          <a:p>
            <a:pPr marL="628650" lvl="1" indent="-171450">
              <a:buFont typeface="Wingdings" panose="05000000000000000000" pitchFamily="2" charset="2"/>
              <a:buChar char="ü"/>
            </a:pPr>
            <a:r>
              <a:rPr lang="en-US" b="0" i="0" baseline="0" dirty="0"/>
              <a:t>General Budget</a:t>
            </a:r>
          </a:p>
          <a:p>
            <a:pPr marL="171450" lvl="0" indent="-171450">
              <a:buFont typeface="Wingdings" panose="05000000000000000000" pitchFamily="2" charset="2"/>
              <a:buChar char="§"/>
            </a:pPr>
            <a:endParaRPr lang="en-US" b="0" i="0" baseline="0" dirty="0"/>
          </a:p>
          <a:p>
            <a:pPr marL="171450" lvl="0" indent="-171450">
              <a:buFont typeface="Wingdings" panose="05000000000000000000" pitchFamily="2" charset="2"/>
              <a:buChar char="§"/>
            </a:pPr>
            <a:r>
              <a:rPr lang="en-US" b="0" i="0" baseline="0" dirty="0"/>
              <a:t>Using FY data for an ITD Award may provide misleading information.</a:t>
            </a:r>
          </a:p>
        </p:txBody>
      </p:sp>
      <p:sp>
        <p:nvSpPr>
          <p:cNvPr id="4" name="Slide Number Placeholder 3"/>
          <p:cNvSpPr>
            <a:spLocks noGrp="1"/>
          </p:cNvSpPr>
          <p:nvPr>
            <p:ph type="sldNum" sz="quarter" idx="10"/>
          </p:nvPr>
        </p:nvSpPr>
        <p:spPr/>
        <p:txBody>
          <a:bodyPr/>
          <a:lstStyle/>
          <a:p>
            <a:fld id="{A8913A23-75F1-4AE0-8853-A917CD70060D}" type="slidenum">
              <a:rPr lang="en-US" smtClean="0"/>
              <a:t>17</a:t>
            </a:fld>
            <a:endParaRPr lang="en-US"/>
          </a:p>
        </p:txBody>
      </p:sp>
    </p:spTree>
    <p:extLst>
      <p:ext uri="{BB962C8B-B14F-4D97-AF65-F5344CB8AC3E}">
        <p14:creationId xmlns:p14="http://schemas.microsoft.com/office/powerpoint/2010/main" val="37128506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concept of </a:t>
            </a:r>
            <a:r>
              <a:rPr lang="en-US" i="1" baseline="0" dirty="0"/>
              <a:t>Fiscal Year Summaries</a:t>
            </a:r>
            <a:r>
              <a:rPr lang="en-US" i="0" baseline="0" dirty="0"/>
              <a:t> does not exist in Oracle Grants Accounting. Instead, Caltech has created a logic and budget entry procedure to support the reporting of FY Summaries.</a:t>
            </a:r>
          </a:p>
          <a:p>
            <a:endParaRPr lang="en-US" i="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a:t>FY Summaries</a:t>
            </a:r>
            <a:endParaRPr lang="en-US" i="0" baseline="0" dirty="0"/>
          </a:p>
          <a:p>
            <a:pPr marL="171450" indent="-171450">
              <a:buFont typeface="Wingdings" panose="05000000000000000000" pitchFamily="2" charset="2"/>
              <a:buChar char="§"/>
            </a:pPr>
            <a:r>
              <a:rPr lang="en-US" i="0" baseline="0" dirty="0"/>
              <a:t>FY Budgets are entered into one of three months within the fiscal year.</a:t>
            </a:r>
          </a:p>
          <a:p>
            <a:pPr marL="628650" lvl="1" indent="-171450">
              <a:buFont typeface="Wingdings" panose="05000000000000000000" pitchFamily="2" charset="2"/>
              <a:buChar char="ü"/>
            </a:pPr>
            <a:r>
              <a:rPr lang="en-US" i="1" baseline="0" dirty="0"/>
              <a:t>FY Budget Allocation: </a:t>
            </a:r>
            <a:r>
              <a:rPr lang="en-US" i="0" baseline="0" dirty="0"/>
              <a:t>Entered in SEP-FY####</a:t>
            </a:r>
          </a:p>
          <a:p>
            <a:pPr marL="628650" lvl="1" indent="-171450">
              <a:buFont typeface="Wingdings" panose="05000000000000000000" pitchFamily="2" charset="2"/>
              <a:buChar char="ü"/>
            </a:pPr>
            <a:r>
              <a:rPr lang="en-US" i="1" baseline="0" dirty="0"/>
              <a:t>FY Carry Forward (</a:t>
            </a:r>
            <a:r>
              <a:rPr lang="en-US" i="1" baseline="0" dirty="0" err="1"/>
              <a:t>Fwd</a:t>
            </a:r>
            <a:r>
              <a:rPr lang="en-US" i="1" baseline="0" dirty="0"/>
              <a:t>) Balance: </a:t>
            </a:r>
            <a:r>
              <a:rPr lang="en-US" i="0" baseline="0" dirty="0"/>
              <a:t>Entered in NOV-FY####</a:t>
            </a:r>
          </a:p>
          <a:p>
            <a:pPr marL="628650" lvl="1" indent="-171450">
              <a:buFont typeface="Wingdings" panose="05000000000000000000" pitchFamily="2" charset="2"/>
              <a:buChar char="ü"/>
            </a:pPr>
            <a:r>
              <a:rPr lang="en-US" i="1" baseline="0" dirty="0"/>
              <a:t>FY Prior Commitments (Commit): </a:t>
            </a:r>
            <a:r>
              <a:rPr lang="en-US" i="0" baseline="0" dirty="0"/>
              <a:t>Entered in OCT-FY####</a:t>
            </a:r>
          </a:p>
          <a:p>
            <a:pPr marL="628650" lvl="1" indent="-171450">
              <a:buFont typeface="Wingdings" panose="05000000000000000000" pitchFamily="2" charset="2"/>
              <a:buChar char="ü"/>
            </a:pPr>
            <a:r>
              <a:rPr lang="en-US" i="1" baseline="0" dirty="0"/>
              <a:t>FY Budget = Sum of budget entry into OCT through SEP for the fiscal year</a:t>
            </a:r>
            <a:endParaRPr lang="en-US" i="0" baseline="0" dirty="0"/>
          </a:p>
          <a:p>
            <a:pPr marL="171450" lvl="0" indent="-171450">
              <a:buFont typeface="Wingdings" panose="05000000000000000000" pitchFamily="2" charset="2"/>
              <a:buChar char="§"/>
            </a:pPr>
            <a:endParaRPr lang="en-US" i="1" baseline="0" dirty="0"/>
          </a:p>
          <a:p>
            <a:pPr marL="171450" lvl="0" indent="-171450">
              <a:buFont typeface="Wingdings" panose="05000000000000000000" pitchFamily="2" charset="2"/>
              <a:buChar char="§"/>
            </a:pPr>
            <a:r>
              <a:rPr lang="en-US" i="1" baseline="0" dirty="0"/>
              <a:t>Period Budget Activity </a:t>
            </a:r>
            <a:r>
              <a:rPr lang="en-US" i="0" baseline="0" dirty="0"/>
              <a:t>concept is </a:t>
            </a:r>
            <a:r>
              <a:rPr lang="en-US" b="1" i="0" baseline="0" dirty="0"/>
              <a:t>only</a:t>
            </a:r>
            <a:r>
              <a:rPr lang="en-US" b="0" i="0" baseline="0" dirty="0"/>
              <a:t> applicable for Inception to Date (ITD) reporting.</a:t>
            </a:r>
          </a:p>
          <a:p>
            <a:pPr marL="171450" lvl="0" indent="-171450">
              <a:buFont typeface="Wingdings" panose="05000000000000000000" pitchFamily="2" charset="2"/>
              <a:buChar char="§"/>
            </a:pPr>
            <a:endParaRPr lang="en-US" b="0" i="0" baseline="0" dirty="0"/>
          </a:p>
          <a:p>
            <a:pPr marL="171450" lvl="0" indent="-171450">
              <a:buFont typeface="Wingdings" panose="05000000000000000000" pitchFamily="2" charset="2"/>
              <a:buChar char="§"/>
            </a:pPr>
            <a:r>
              <a:rPr lang="en-US" b="0" i="0" baseline="0" dirty="0"/>
              <a:t>FY Costs are the sum of the costs for the periods within the fiscal year.</a:t>
            </a:r>
          </a:p>
          <a:p>
            <a:pPr marL="171450" lvl="0" indent="-171450">
              <a:buFont typeface="Wingdings" panose="05000000000000000000" pitchFamily="2" charset="2"/>
              <a:buChar char="§"/>
            </a:pPr>
            <a:endParaRPr lang="en-US" b="0" i="0" baseline="0" dirty="0"/>
          </a:p>
          <a:p>
            <a:pPr marL="171450" lvl="0" indent="-171450">
              <a:buFont typeface="Wingdings" panose="05000000000000000000" pitchFamily="2" charset="2"/>
              <a:buChar char="§"/>
            </a:pPr>
            <a:r>
              <a:rPr lang="en-US" b="0" i="0" baseline="0" dirty="0"/>
              <a:t>FY Budget Summaries have </a:t>
            </a:r>
            <a:r>
              <a:rPr lang="en-US" b="1" i="1" baseline="0" dirty="0"/>
              <a:t>no context for ITD-managed accounts </a:t>
            </a:r>
            <a:r>
              <a:rPr lang="en-US" b="0" i="0" baseline="0" dirty="0"/>
              <a:t>and may cause confusion.</a:t>
            </a:r>
          </a:p>
        </p:txBody>
      </p:sp>
      <p:sp>
        <p:nvSpPr>
          <p:cNvPr id="4" name="Slide Number Placeholder 3"/>
          <p:cNvSpPr>
            <a:spLocks noGrp="1"/>
          </p:cNvSpPr>
          <p:nvPr>
            <p:ph type="sldNum" sz="quarter" idx="10"/>
          </p:nvPr>
        </p:nvSpPr>
        <p:spPr/>
        <p:txBody>
          <a:bodyPr/>
          <a:lstStyle/>
          <a:p>
            <a:fld id="{A8913A23-75F1-4AE0-8853-A917CD70060D}" type="slidenum">
              <a:rPr lang="en-US" smtClean="0"/>
              <a:t>18</a:t>
            </a:fld>
            <a:endParaRPr lang="en-US"/>
          </a:p>
        </p:txBody>
      </p:sp>
    </p:spTree>
    <p:extLst>
      <p:ext uri="{BB962C8B-B14F-4D97-AF65-F5344CB8AC3E}">
        <p14:creationId xmlns:p14="http://schemas.microsoft.com/office/powerpoint/2010/main" val="3091586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current PTA Summary for the Award. </a:t>
            </a:r>
          </a:p>
          <a:p>
            <a:endParaRPr lang="en-US" dirty="0"/>
          </a:p>
          <a:p>
            <a:r>
              <a:rPr lang="en-US" dirty="0"/>
              <a:t>Notice that the budget is entered at the Expenditure Category-level,</a:t>
            </a:r>
            <a:r>
              <a:rPr lang="en-US" baseline="0" dirty="0"/>
              <a:t> not at the Award-level, like the installments.</a:t>
            </a:r>
          </a:p>
          <a:p>
            <a:endParaRPr lang="en-US" baseline="0" dirty="0"/>
          </a:p>
          <a:p>
            <a:r>
              <a:rPr lang="en-US" baseline="0" dirty="0"/>
              <a:t>As expected, however, the ITD Budget matches the total installments.</a:t>
            </a:r>
            <a:endParaRPr lang="en-US" dirty="0"/>
          </a:p>
        </p:txBody>
      </p:sp>
      <p:sp>
        <p:nvSpPr>
          <p:cNvPr id="4" name="Slide Number Placeholder 3"/>
          <p:cNvSpPr>
            <a:spLocks noGrp="1"/>
          </p:cNvSpPr>
          <p:nvPr>
            <p:ph type="sldNum" sz="quarter" idx="10"/>
          </p:nvPr>
        </p:nvSpPr>
        <p:spPr/>
        <p:txBody>
          <a:bodyPr/>
          <a:lstStyle/>
          <a:p>
            <a:fld id="{A8913A23-75F1-4AE0-8853-A917CD70060D}" type="slidenum">
              <a:rPr lang="en-US" smtClean="0"/>
              <a:t>19</a:t>
            </a:fld>
            <a:endParaRPr lang="en-US"/>
          </a:p>
        </p:txBody>
      </p:sp>
    </p:spTree>
    <p:extLst>
      <p:ext uri="{BB962C8B-B14F-4D97-AF65-F5344CB8AC3E}">
        <p14:creationId xmlns:p14="http://schemas.microsoft.com/office/powerpoint/2010/main" val="548891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913A23-75F1-4AE0-8853-A917CD70060D}" type="slidenum">
              <a:rPr lang="en-US" smtClean="0"/>
              <a:t>2</a:t>
            </a:fld>
            <a:endParaRPr lang="en-US"/>
          </a:p>
        </p:txBody>
      </p:sp>
    </p:spTree>
    <p:extLst>
      <p:ext uri="{BB962C8B-B14F-4D97-AF65-F5344CB8AC3E}">
        <p14:creationId xmlns:p14="http://schemas.microsoft.com/office/powerpoint/2010/main" val="14255485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913A23-75F1-4AE0-8853-A917CD70060D}" type="slidenum">
              <a:rPr lang="en-US" smtClean="0"/>
              <a:t>20</a:t>
            </a:fld>
            <a:endParaRPr lang="en-US"/>
          </a:p>
        </p:txBody>
      </p:sp>
    </p:spTree>
    <p:extLst>
      <p:ext uri="{BB962C8B-B14F-4D97-AF65-F5344CB8AC3E}">
        <p14:creationId xmlns:p14="http://schemas.microsoft.com/office/powerpoint/2010/main" val="21905812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access OBI go to access.caltech, login, scroll down to </a:t>
            </a:r>
            <a:r>
              <a:rPr lang="en-US" i="1" dirty="0"/>
              <a:t>Data Warehouse (OBI)</a:t>
            </a:r>
            <a:r>
              <a:rPr lang="en-US" i="0" dirty="0"/>
              <a:t>,</a:t>
            </a:r>
            <a:r>
              <a:rPr lang="en-US" i="0" baseline="0" dirty="0"/>
              <a:t> and click on the link, which will open a new browser tab.</a:t>
            </a:r>
          </a:p>
          <a:p>
            <a:endParaRPr lang="en-US" i="0" baseline="0" dirty="0"/>
          </a:p>
          <a:p>
            <a:r>
              <a:rPr lang="en-US" b="1" i="0" baseline="0" dirty="0"/>
              <a:t>NOTE: In order to use OBI you must either be on the Caltech internet OR use VPN. </a:t>
            </a:r>
          </a:p>
          <a:p>
            <a:endParaRPr lang="en-US" b="1" i="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i="0" baseline="0" dirty="0"/>
              <a:t>In addition, your browser must allow pop-up windows for OBI, i.e., for </a:t>
            </a:r>
            <a:r>
              <a:rPr lang="en-US" sz="1200" b="1" i="1" dirty="0"/>
              <a:t>obi-proxy-prod-a.caltech.edu</a:t>
            </a:r>
            <a:r>
              <a:rPr lang="en-US" b="1" i="0" baseline="0" dirty="0"/>
              <a:t>.</a:t>
            </a:r>
          </a:p>
        </p:txBody>
      </p:sp>
      <p:sp>
        <p:nvSpPr>
          <p:cNvPr id="4" name="Slide Number Placeholder 3"/>
          <p:cNvSpPr>
            <a:spLocks noGrp="1"/>
          </p:cNvSpPr>
          <p:nvPr>
            <p:ph type="sldNum" sz="quarter" idx="10"/>
          </p:nvPr>
        </p:nvSpPr>
        <p:spPr/>
        <p:txBody>
          <a:bodyPr/>
          <a:lstStyle/>
          <a:p>
            <a:fld id="{A8913A23-75F1-4AE0-8853-A917CD70060D}" type="slidenum">
              <a:rPr lang="en-US" smtClean="0"/>
              <a:t>21</a:t>
            </a:fld>
            <a:endParaRPr lang="en-US"/>
          </a:p>
        </p:txBody>
      </p:sp>
    </p:spTree>
    <p:extLst>
      <p:ext uri="{BB962C8B-B14F-4D97-AF65-F5344CB8AC3E}">
        <p14:creationId xmlns:p14="http://schemas.microsoft.com/office/powerpoint/2010/main" val="24145966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b="1" baseline="0" dirty="0"/>
              <a:t>Accessing the Reports</a:t>
            </a:r>
            <a:endParaRPr lang="en-US" dirty="0"/>
          </a:p>
          <a:p>
            <a:pPr marL="171450" indent="-171450">
              <a:buFont typeface="Wingdings" panose="05000000000000000000" pitchFamily="2" charset="2"/>
              <a:buChar char="§"/>
            </a:pPr>
            <a:r>
              <a:rPr lang="en-US" dirty="0"/>
              <a:t>To access the reports, click on a role under </a:t>
            </a:r>
            <a:r>
              <a:rPr lang="en-US" i="1" dirty="0"/>
              <a:t>MY DASHBOARDS</a:t>
            </a:r>
            <a:r>
              <a:rPr lang="en-US" i="0" dirty="0"/>
              <a:t> on the OBI home page. This will open the </a:t>
            </a:r>
            <a:r>
              <a:rPr lang="en-US" i="1" dirty="0"/>
              <a:t>Report Listings.</a:t>
            </a:r>
            <a:endParaRPr lang="en-US" dirty="0"/>
          </a:p>
          <a:p>
            <a:pPr marL="171450" indent="-171450">
              <a:buFont typeface="Wingdings" panose="05000000000000000000" pitchFamily="2" charset="2"/>
              <a:buChar char="§"/>
            </a:pPr>
            <a:r>
              <a:rPr lang="en-US" dirty="0"/>
              <a:t>Each of the first few tabs represent a Financials </a:t>
            </a:r>
            <a:r>
              <a:rPr lang="en-US" i="1" dirty="0"/>
              <a:t>Subject Area. </a:t>
            </a:r>
            <a:r>
              <a:rPr lang="en-US" i="0" dirty="0"/>
              <a:t>These subject areas include:</a:t>
            </a:r>
            <a:endParaRPr lang="en-US" i="0" baseline="0" dirty="0"/>
          </a:p>
          <a:p>
            <a:pPr marL="171450" indent="-171450">
              <a:buFont typeface="Wingdings" panose="05000000000000000000" pitchFamily="2" charset="2"/>
              <a:buChar char="§"/>
            </a:pPr>
            <a:r>
              <a:rPr lang="en-US" i="0" baseline="0" dirty="0"/>
              <a:t>Costs &amp; Commitments: A list of reports that are based upon the </a:t>
            </a:r>
            <a:r>
              <a:rPr lang="en-US" i="1" baseline="0" dirty="0"/>
              <a:t>Costs and Commitments </a:t>
            </a:r>
            <a:r>
              <a:rPr lang="en-US" i="0" baseline="0" dirty="0"/>
              <a:t>detail.</a:t>
            </a:r>
          </a:p>
          <a:p>
            <a:pPr marL="171450" indent="-171450">
              <a:buFont typeface="Wingdings" panose="05000000000000000000" pitchFamily="2" charset="2"/>
              <a:buChar char="§"/>
            </a:pPr>
            <a:r>
              <a:rPr lang="en-US" i="0" baseline="0" dirty="0"/>
              <a:t>Installments: A list of reports based upon </a:t>
            </a:r>
            <a:r>
              <a:rPr lang="en-US" i="1" baseline="0" dirty="0"/>
              <a:t>Award Installments </a:t>
            </a:r>
            <a:r>
              <a:rPr lang="en-US" i="0" baseline="0" dirty="0"/>
              <a:t>detail.</a:t>
            </a:r>
          </a:p>
          <a:p>
            <a:pPr marL="171450" indent="-171450">
              <a:buFont typeface="Wingdings" panose="05000000000000000000" pitchFamily="2" charset="2"/>
              <a:buChar char="§"/>
            </a:pPr>
            <a:r>
              <a:rPr lang="en-US" i="0" baseline="0" dirty="0"/>
              <a:t>Labor Distribution: A list of reports based upon data from the Oracle Labor Distribution module.</a:t>
            </a:r>
          </a:p>
          <a:p>
            <a:pPr marL="171450" indent="-171450">
              <a:buFont typeface="Wingdings" panose="05000000000000000000" pitchFamily="2" charset="2"/>
              <a:buChar char="§"/>
            </a:pPr>
            <a:r>
              <a:rPr lang="en-US" i="0" baseline="0" dirty="0"/>
              <a:t>Summaries: A list of reports based upon PTA financial </a:t>
            </a:r>
            <a:r>
              <a:rPr lang="en-US" i="1" baseline="0" dirty="0"/>
              <a:t>Budget</a:t>
            </a:r>
            <a:r>
              <a:rPr lang="en-US" i="0" baseline="0" dirty="0"/>
              <a:t> and </a:t>
            </a:r>
            <a:r>
              <a:rPr lang="en-US" i="1" baseline="0" dirty="0"/>
              <a:t>Cost</a:t>
            </a:r>
            <a:r>
              <a:rPr lang="en-US" i="0" baseline="0" dirty="0"/>
              <a:t> information.</a:t>
            </a:r>
          </a:p>
          <a:p>
            <a:pPr marL="0" indent="0">
              <a:buFont typeface="Wingdings" panose="05000000000000000000" pitchFamily="2" charset="2"/>
              <a:buNone/>
            </a:pPr>
            <a:endParaRPr lang="en-US" i="0" baseline="0" dirty="0"/>
          </a:p>
          <a:p>
            <a:pPr marL="0" indent="0">
              <a:buFont typeface="Wingdings" panose="05000000000000000000" pitchFamily="2" charset="2"/>
              <a:buNone/>
            </a:pPr>
            <a:r>
              <a:rPr lang="en-US" i="0" baseline="0" dirty="0"/>
              <a:t>The remaining tabs are for other reports and information not specifically for one of the </a:t>
            </a:r>
            <a:r>
              <a:rPr lang="en-US" i="1" baseline="0" dirty="0"/>
              <a:t>Subject Areas</a:t>
            </a:r>
            <a:endParaRPr lang="en-US" i="0" baseline="0" dirty="0"/>
          </a:p>
          <a:p>
            <a:pPr marL="0" indent="0">
              <a:buFont typeface="Wingdings" panose="05000000000000000000" pitchFamily="2" charset="2"/>
              <a:buNone/>
            </a:pPr>
            <a:endParaRPr lang="en-US" i="0" baseline="0" dirty="0"/>
          </a:p>
          <a:p>
            <a:pPr marL="0" indent="0">
              <a:buFont typeface="Wingdings" panose="05000000000000000000" pitchFamily="2" charset="2"/>
              <a:buNone/>
            </a:pPr>
            <a:r>
              <a:rPr lang="en-US" i="0" baseline="0" dirty="0"/>
              <a:t>The Info tab lists reports that are about data not specific to each of the Subject Areas, for example, information about Awards, Exp Categories and Types, and Funding Sources.</a:t>
            </a:r>
          </a:p>
        </p:txBody>
      </p:sp>
      <p:sp>
        <p:nvSpPr>
          <p:cNvPr id="4" name="Slide Number Placeholder 3"/>
          <p:cNvSpPr>
            <a:spLocks noGrp="1"/>
          </p:cNvSpPr>
          <p:nvPr>
            <p:ph type="sldNum" sz="quarter" idx="10"/>
          </p:nvPr>
        </p:nvSpPr>
        <p:spPr/>
        <p:txBody>
          <a:bodyPr/>
          <a:lstStyle/>
          <a:p>
            <a:fld id="{A8913A23-75F1-4AE0-8853-A917CD70060D}" type="slidenum">
              <a:rPr lang="en-US" smtClean="0"/>
              <a:t>22</a:t>
            </a:fld>
            <a:endParaRPr lang="en-US"/>
          </a:p>
        </p:txBody>
      </p:sp>
    </p:spTree>
    <p:extLst>
      <p:ext uri="{BB962C8B-B14F-4D97-AF65-F5344CB8AC3E}">
        <p14:creationId xmlns:p14="http://schemas.microsoft.com/office/powerpoint/2010/main" val="13915928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a:t>
            </a:r>
            <a:r>
              <a:rPr lang="en-US" baseline="0" dirty="0"/>
              <a:t> more information about OBI please see the user documentation on the </a:t>
            </a:r>
            <a:r>
              <a:rPr lang="en-US" i="1" baseline="0" dirty="0"/>
              <a:t>Help</a:t>
            </a:r>
            <a:r>
              <a:rPr lang="en-US" i="0" baseline="0" dirty="0"/>
              <a:t> tabs </a:t>
            </a:r>
            <a:r>
              <a:rPr lang="en-US" i="1" baseline="0" dirty="0"/>
              <a:t>or </a:t>
            </a:r>
            <a:r>
              <a:rPr lang="en-US" i="0" baseline="0" dirty="0"/>
              <a:t>go to:</a:t>
            </a:r>
            <a:endParaRPr lang="en-US" dirty="0"/>
          </a:p>
          <a:p>
            <a:endParaRPr lang="en-US" dirty="0"/>
          </a:p>
          <a:p>
            <a:r>
              <a:rPr lang="en-US" dirty="0"/>
              <a:t>Questions</a:t>
            </a:r>
            <a:r>
              <a:rPr lang="en-US" baseline="0" dirty="0"/>
              <a:t>, issues, and requests for enhancements may be sent to </a:t>
            </a:r>
            <a:r>
              <a:rPr lang="en-US" i="1" baseline="0" dirty="0"/>
              <a:t>OBIHelp@caltech.edu</a:t>
            </a:r>
            <a:endParaRPr lang="en-US" i="0" baseline="0" dirty="0"/>
          </a:p>
          <a:p>
            <a:endParaRPr lang="en-US" i="0" baseline="0" dirty="0"/>
          </a:p>
          <a:p>
            <a:r>
              <a:rPr lang="en-US" dirty="0"/>
              <a:t>OBI User Documentation: </a:t>
            </a:r>
            <a:r>
              <a:rPr lang="en-US" i="1" dirty="0"/>
              <a:t>http://imss.caltech.edu/services/administrative-applications/data-warehouse-obi/obi-userguides</a:t>
            </a:r>
            <a:endParaRPr lang="en-US" i="0" baseline="0" dirty="0"/>
          </a:p>
          <a:p>
            <a:endParaRPr lang="en-US" i="0" baseline="0" dirty="0"/>
          </a:p>
          <a:p>
            <a:r>
              <a:rPr lang="en-US" dirty="0"/>
              <a:t>OBI Training: </a:t>
            </a:r>
            <a:r>
              <a:rPr lang="en-US" i="1" dirty="0"/>
              <a:t>http://www.imss.caltech.edu/services/administrative-applications/data-warehouse-obi/obi-training-schedule</a:t>
            </a:r>
          </a:p>
        </p:txBody>
      </p:sp>
      <p:sp>
        <p:nvSpPr>
          <p:cNvPr id="4" name="Slide Number Placeholder 3"/>
          <p:cNvSpPr>
            <a:spLocks noGrp="1"/>
          </p:cNvSpPr>
          <p:nvPr>
            <p:ph type="sldNum" sz="quarter" idx="10"/>
          </p:nvPr>
        </p:nvSpPr>
        <p:spPr/>
        <p:txBody>
          <a:bodyPr/>
          <a:lstStyle/>
          <a:p>
            <a:fld id="{A8913A23-75F1-4AE0-8853-A917CD70060D}" type="slidenum">
              <a:rPr lang="en-US" smtClean="0"/>
              <a:t>23</a:t>
            </a:fld>
            <a:endParaRPr lang="en-US"/>
          </a:p>
        </p:txBody>
      </p:sp>
    </p:spTree>
    <p:extLst>
      <p:ext uri="{BB962C8B-B14F-4D97-AF65-F5344CB8AC3E}">
        <p14:creationId xmlns:p14="http://schemas.microsoft.com/office/powerpoint/2010/main" val="18654127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913A23-75F1-4AE0-8853-A917CD70060D}" type="slidenum">
              <a:rPr lang="en-US" smtClean="0"/>
              <a:t>24</a:t>
            </a:fld>
            <a:endParaRPr lang="en-US"/>
          </a:p>
        </p:txBody>
      </p:sp>
    </p:spTree>
    <p:extLst>
      <p:ext uri="{BB962C8B-B14F-4D97-AF65-F5344CB8AC3E}">
        <p14:creationId xmlns:p14="http://schemas.microsoft.com/office/powerpoint/2010/main" val="268861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913A23-75F1-4AE0-8853-A917CD70060D}" type="slidenum">
              <a:rPr lang="en-US" smtClean="0"/>
              <a:t>3</a:t>
            </a:fld>
            <a:endParaRPr lang="en-US"/>
          </a:p>
        </p:txBody>
      </p:sp>
    </p:spTree>
    <p:extLst>
      <p:ext uri="{BB962C8B-B14F-4D97-AF65-F5344CB8AC3E}">
        <p14:creationId xmlns:p14="http://schemas.microsoft.com/office/powerpoint/2010/main" val="8589653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913A23-75F1-4AE0-8853-A917CD70060D}" type="slidenum">
              <a:rPr lang="en-US" smtClean="0"/>
              <a:t>4</a:t>
            </a:fld>
            <a:endParaRPr lang="en-US"/>
          </a:p>
        </p:txBody>
      </p:sp>
    </p:spTree>
    <p:extLst>
      <p:ext uri="{BB962C8B-B14F-4D97-AF65-F5344CB8AC3E}">
        <p14:creationId xmlns:p14="http://schemas.microsoft.com/office/powerpoint/2010/main" val="4291938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Wingdings" panose="05000000000000000000" pitchFamily="2" charset="2"/>
              <a:buChar char="§"/>
            </a:pPr>
            <a:r>
              <a:rPr lang="en-US" i="0" baseline="0" dirty="0"/>
              <a:t>OBI User </a:t>
            </a:r>
            <a:r>
              <a:rPr lang="en-US" i="1" baseline="0" dirty="0"/>
              <a:t>Roles</a:t>
            </a:r>
            <a:r>
              <a:rPr lang="en-US" i="0" baseline="0" dirty="0"/>
              <a:t> determine to which reports you will have access</a:t>
            </a:r>
            <a:br>
              <a:rPr lang="en-US" i="0" baseline="0" dirty="0"/>
            </a:br>
            <a:endParaRPr lang="en-US" i="0" baseline="0" dirty="0"/>
          </a:p>
          <a:p>
            <a:pPr marL="171450" lvl="0" indent="-171450">
              <a:buFont typeface="Wingdings" panose="05000000000000000000" pitchFamily="2" charset="2"/>
              <a:buChar char="§"/>
            </a:pPr>
            <a:r>
              <a:rPr lang="en-US" i="0" baseline="0" dirty="0"/>
              <a:t>The Financial data mart has three main roles:</a:t>
            </a:r>
          </a:p>
          <a:p>
            <a:pPr marL="628650" lvl="1" indent="-171450">
              <a:buFont typeface="Wingdings" panose="05000000000000000000" pitchFamily="2" charset="2"/>
              <a:buChar char="ü"/>
            </a:pPr>
            <a:r>
              <a:rPr lang="en-US" i="0" baseline="0" dirty="0"/>
              <a:t>Financial Campus User</a:t>
            </a:r>
          </a:p>
          <a:p>
            <a:pPr marL="1085850" lvl="2" indent="-171450">
              <a:buFont typeface="Wingdings" panose="05000000000000000000" pitchFamily="2" charset="2"/>
              <a:buChar char="Ø"/>
            </a:pPr>
            <a:r>
              <a:rPr lang="en-US" i="0" baseline="0" dirty="0"/>
              <a:t>Majority of users have this role</a:t>
            </a:r>
          </a:p>
          <a:p>
            <a:pPr marL="1085850" lvl="2" indent="-171450">
              <a:buFont typeface="Wingdings" panose="05000000000000000000" pitchFamily="2" charset="2"/>
              <a:buChar char="Ø"/>
            </a:pPr>
            <a:r>
              <a:rPr lang="en-US" i="0" baseline="0" dirty="0"/>
              <a:t>Access to a specific group of reports</a:t>
            </a:r>
          </a:p>
          <a:p>
            <a:pPr marL="628650" lvl="1" indent="-171450">
              <a:buFont typeface="Wingdings" panose="05000000000000000000" pitchFamily="2" charset="2"/>
              <a:buChar char="ü"/>
            </a:pPr>
            <a:r>
              <a:rPr lang="en-US" i="0" baseline="0" dirty="0"/>
              <a:t>Financial Division User</a:t>
            </a:r>
          </a:p>
          <a:p>
            <a:pPr marL="1085850" lvl="2" indent="-171450">
              <a:buFont typeface="Wingdings" panose="05000000000000000000" pitchFamily="2" charset="2"/>
              <a:buChar char="Ø"/>
            </a:pPr>
            <a:r>
              <a:rPr lang="en-US" i="0" baseline="0" dirty="0"/>
              <a:t>Smallest user group</a:t>
            </a:r>
          </a:p>
          <a:p>
            <a:pPr marL="1085850" lvl="2" indent="-171450">
              <a:buFont typeface="Wingdings" panose="05000000000000000000" pitchFamily="2" charset="2"/>
              <a:buChar char="Ø"/>
            </a:pPr>
            <a:r>
              <a:rPr lang="en-US" i="0" baseline="0" dirty="0"/>
              <a:t>Same access as the Campus User, plus additional reports</a:t>
            </a:r>
          </a:p>
          <a:p>
            <a:pPr marL="1085850" lvl="2" indent="-171450">
              <a:buFont typeface="Wingdings" panose="05000000000000000000" pitchFamily="2" charset="2"/>
              <a:buChar char="Ø"/>
            </a:pPr>
            <a:r>
              <a:rPr lang="en-US" i="0" baseline="0" dirty="0"/>
              <a:t>Sees both roles on their dashboard</a:t>
            </a:r>
          </a:p>
          <a:p>
            <a:pPr marL="628650" lvl="1" indent="-171450">
              <a:buFont typeface="Wingdings" panose="05000000000000000000" pitchFamily="2" charset="2"/>
              <a:buChar char="ü"/>
            </a:pPr>
            <a:r>
              <a:rPr lang="en-US" i="0" baseline="0" dirty="0"/>
              <a:t>Financial Finance User</a:t>
            </a:r>
          </a:p>
          <a:p>
            <a:pPr marL="1085850" lvl="2" indent="-171450">
              <a:buFont typeface="Wingdings" panose="05000000000000000000" pitchFamily="2" charset="2"/>
              <a:buChar char="Ø"/>
            </a:pPr>
            <a:r>
              <a:rPr lang="en-US" i="0" baseline="0" dirty="0"/>
              <a:t>Same access as Division User, plus additional reports</a:t>
            </a:r>
          </a:p>
          <a:p>
            <a:pPr marL="1085850" lvl="2" indent="-171450">
              <a:buFont typeface="Wingdings" panose="05000000000000000000" pitchFamily="2" charset="2"/>
              <a:buChar char="Ø"/>
            </a:pPr>
            <a:r>
              <a:rPr lang="en-US" i="0" baseline="0" dirty="0"/>
              <a:t>Sees all three roles on their dashboard</a:t>
            </a:r>
          </a:p>
          <a:p>
            <a:pPr marL="1085850" lvl="2" indent="-171450">
              <a:buFont typeface="Wingdings" panose="05000000000000000000" pitchFamily="2" charset="2"/>
              <a:buChar char="Ø"/>
            </a:pPr>
            <a:r>
              <a:rPr lang="en-US" i="0" baseline="0" dirty="0"/>
              <a:t>Reason: So the Finance Users can go into a report with the same navigation as a Campus User</a:t>
            </a:r>
          </a:p>
          <a:p>
            <a:pPr marL="1085850" lvl="2" indent="-171450">
              <a:buFont typeface="Wingdings" panose="05000000000000000000" pitchFamily="2" charset="2"/>
              <a:buChar char="Ø"/>
            </a:pPr>
            <a:r>
              <a:rPr lang="en-US" i="0" baseline="0" dirty="0"/>
              <a:t>Tip: Use the </a:t>
            </a:r>
            <a:r>
              <a:rPr lang="en-US" i="1" baseline="0" dirty="0"/>
              <a:t>Finance</a:t>
            </a:r>
            <a:r>
              <a:rPr lang="en-US" i="0" baseline="0" dirty="0"/>
              <a:t> role unless specifically assisting somebody on campus</a:t>
            </a:r>
          </a:p>
          <a:p>
            <a:pPr marL="1085850" lvl="2" indent="-171450">
              <a:buFont typeface="Wingdings" panose="05000000000000000000" pitchFamily="2" charset="2"/>
              <a:buChar char="Ø"/>
            </a:pPr>
            <a:endParaRPr lang="en-US" i="0" baseline="0" dirty="0"/>
          </a:p>
          <a:p>
            <a:pPr marL="0" lvl="0" indent="0">
              <a:buFont typeface="Wingdings" panose="05000000000000000000" pitchFamily="2" charset="2"/>
              <a:buNone/>
            </a:pPr>
            <a:endParaRPr lang="en-US" i="0" baseline="0" dirty="0"/>
          </a:p>
          <a:p>
            <a:pPr marL="1085850" lvl="2" indent="-171450">
              <a:buFont typeface="Wingdings" panose="05000000000000000000" pitchFamily="2" charset="2"/>
              <a:buChar char="Ø"/>
            </a:pPr>
            <a:endParaRPr lang="en-US" i="0" baseline="0" dirty="0"/>
          </a:p>
          <a:p>
            <a:pPr marL="171450" lvl="0" indent="-171450">
              <a:buFont typeface="Wingdings" panose="05000000000000000000" pitchFamily="2" charset="2"/>
              <a:buChar char="Ø"/>
            </a:pPr>
            <a:endParaRPr lang="en-US" i="0" baseline="0" dirty="0"/>
          </a:p>
          <a:p>
            <a:pPr marL="628650" lvl="1" indent="-171450">
              <a:buFont typeface="Wingdings" panose="05000000000000000000" pitchFamily="2" charset="2"/>
              <a:buChar char="ü"/>
            </a:pPr>
            <a:endParaRPr lang="en-US" dirty="0"/>
          </a:p>
        </p:txBody>
      </p:sp>
      <p:sp>
        <p:nvSpPr>
          <p:cNvPr id="4" name="Slide Number Placeholder 3"/>
          <p:cNvSpPr>
            <a:spLocks noGrp="1"/>
          </p:cNvSpPr>
          <p:nvPr>
            <p:ph type="sldNum" sz="quarter" idx="10"/>
          </p:nvPr>
        </p:nvSpPr>
        <p:spPr/>
        <p:txBody>
          <a:bodyPr/>
          <a:lstStyle/>
          <a:p>
            <a:fld id="{A8913A23-75F1-4AE0-8853-A917CD70060D}" type="slidenum">
              <a:rPr lang="en-US" smtClean="0"/>
              <a:t>5</a:t>
            </a:fld>
            <a:endParaRPr lang="en-US"/>
          </a:p>
        </p:txBody>
      </p:sp>
    </p:spTree>
    <p:extLst>
      <p:ext uri="{BB962C8B-B14F-4D97-AF65-F5344CB8AC3E}">
        <p14:creationId xmlns:p14="http://schemas.microsoft.com/office/powerpoint/2010/main" val="1485032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Wingdings" panose="05000000000000000000" pitchFamily="2" charset="2"/>
              <a:buNone/>
            </a:pPr>
            <a:r>
              <a:rPr lang="en-US" dirty="0"/>
              <a:t>While the roles control to which reports you have access, there is additional security on the data itself</a:t>
            </a:r>
          </a:p>
          <a:p>
            <a:pPr marL="0" lvl="0" indent="0">
              <a:buFont typeface="Wingdings" panose="05000000000000000000" pitchFamily="2" charset="2"/>
              <a:buNone/>
            </a:pPr>
            <a:endParaRPr lang="en-US" dirty="0"/>
          </a:p>
          <a:p>
            <a:pPr marL="171450" lvl="0" indent="-171450">
              <a:buFont typeface="Wingdings" panose="05000000000000000000" pitchFamily="2" charset="2"/>
              <a:buChar char="§"/>
            </a:pPr>
            <a:r>
              <a:rPr lang="en-US" i="1" dirty="0"/>
              <a:t>Row-level</a:t>
            </a:r>
            <a:r>
              <a:rPr lang="en-US" dirty="0"/>
              <a:t> security controls the specific data access</a:t>
            </a:r>
          </a:p>
          <a:p>
            <a:pPr marL="171450" lvl="0" indent="-171450">
              <a:buFont typeface="Wingdings" panose="05000000000000000000" pitchFamily="2" charset="2"/>
              <a:buChar char="§"/>
            </a:pPr>
            <a:r>
              <a:rPr lang="en-US" dirty="0"/>
              <a:t>PTA Summaries</a:t>
            </a:r>
          </a:p>
          <a:p>
            <a:pPr marL="628650" lvl="1" indent="-171450">
              <a:buFont typeface="Wingdings" panose="05000000000000000000" pitchFamily="2" charset="2"/>
              <a:buChar char="ü"/>
            </a:pPr>
            <a:r>
              <a:rPr lang="en-US" dirty="0"/>
              <a:t>PTA-level access determines to which PTAs a user can see</a:t>
            </a:r>
          </a:p>
          <a:p>
            <a:pPr marL="628650" lvl="1" indent="-171450">
              <a:buFont typeface="Wingdings" panose="05000000000000000000" pitchFamily="2" charset="2"/>
              <a:buChar char="ü"/>
            </a:pPr>
            <a:r>
              <a:rPr lang="en-US" dirty="0"/>
              <a:t>Can be given by Organization (Project, Task, and Award Org), PI (Project, Task, and Award Manager), Award, Award-Project, Project, Project-Task, and PTA</a:t>
            </a:r>
          </a:p>
          <a:p>
            <a:pPr marL="628650" lvl="1" indent="-171450">
              <a:buFont typeface="Wingdings" panose="05000000000000000000" pitchFamily="2" charset="2"/>
              <a:buChar char="ü"/>
            </a:pPr>
            <a:r>
              <a:rPr lang="en-US" dirty="0"/>
              <a:t>Specific values can also be </a:t>
            </a:r>
            <a:r>
              <a:rPr lang="en-US" i="1" dirty="0"/>
              <a:t>excluded</a:t>
            </a:r>
            <a:r>
              <a:rPr lang="en-US" i="0" dirty="0"/>
              <a:t>, e.g., All BBE PTAs, except for these specific GB PTAs</a:t>
            </a:r>
          </a:p>
          <a:p>
            <a:pPr marL="628650" lvl="1" indent="-171450">
              <a:buFont typeface="Wingdings" panose="05000000000000000000" pitchFamily="2" charset="2"/>
              <a:buChar char="ü"/>
            </a:pPr>
            <a:r>
              <a:rPr lang="en-US" i="0" dirty="0"/>
              <a:t>Tip: Give access at the highest level possible, e.g., Award instead of PTA</a:t>
            </a:r>
          </a:p>
          <a:p>
            <a:pPr marL="171450" lvl="0" indent="-171450">
              <a:buFont typeface="Wingdings" panose="05000000000000000000" pitchFamily="2" charset="2"/>
              <a:buChar char="§"/>
            </a:pPr>
            <a:r>
              <a:rPr lang="en-US" i="0" dirty="0"/>
              <a:t>Award Installments and Award Summaries</a:t>
            </a:r>
          </a:p>
          <a:p>
            <a:pPr marL="628650" lvl="1" indent="-171450">
              <a:buFont typeface="Wingdings" panose="05000000000000000000" pitchFamily="2" charset="2"/>
              <a:buChar char="ü"/>
            </a:pPr>
            <a:r>
              <a:rPr lang="en-US" i="0" dirty="0"/>
              <a:t>Award-level determines to which Awards a user can see</a:t>
            </a:r>
            <a:endParaRPr lang="en-US" dirty="0"/>
          </a:p>
          <a:p>
            <a:pPr marL="628650" lvl="1" indent="-171450">
              <a:buFont typeface="Wingdings" panose="05000000000000000000" pitchFamily="2" charset="2"/>
              <a:buChar char="ü"/>
            </a:pPr>
            <a:r>
              <a:rPr lang="en-US" dirty="0"/>
              <a:t>Can be given by Organization (Project, Task, and Award Org), PI (Project, Task, and Award Manager), and Award</a:t>
            </a:r>
          </a:p>
          <a:p>
            <a:pPr marL="628650" lvl="1" indent="-171450">
              <a:buFont typeface="Wingdings" panose="05000000000000000000" pitchFamily="2" charset="2"/>
              <a:buChar char="ü"/>
            </a:pPr>
            <a:r>
              <a:rPr lang="en-US" dirty="0"/>
              <a:t>Specific values can also be </a:t>
            </a:r>
            <a:r>
              <a:rPr lang="en-US" i="1" dirty="0"/>
              <a:t>excluded</a:t>
            </a:r>
            <a:r>
              <a:rPr lang="en-US" i="0" dirty="0"/>
              <a:t>, e.g., All BBE PTAs, except for this specific GB award</a:t>
            </a:r>
          </a:p>
          <a:p>
            <a:pPr marL="628650" lvl="1" indent="-171450">
              <a:buFont typeface="Wingdings" panose="05000000000000000000" pitchFamily="2" charset="2"/>
              <a:buChar char="ü"/>
            </a:pPr>
            <a:endParaRPr lang="en-US" i="0" dirty="0"/>
          </a:p>
          <a:p>
            <a:pPr marL="0" lvl="0" indent="0">
              <a:buFont typeface="Wingdings" panose="05000000000000000000" pitchFamily="2" charset="2"/>
              <a:buNone/>
            </a:pPr>
            <a:r>
              <a:rPr lang="en-US" i="0" dirty="0"/>
              <a:t>For more information see the Quick Guide </a:t>
            </a:r>
            <a:r>
              <a:rPr lang="en-US" i="1" dirty="0"/>
              <a:t>Financial Data Access.</a:t>
            </a:r>
            <a:endParaRPr lang="en-US" i="0" dirty="0"/>
          </a:p>
        </p:txBody>
      </p:sp>
      <p:sp>
        <p:nvSpPr>
          <p:cNvPr id="4" name="Slide Number Placeholder 3"/>
          <p:cNvSpPr>
            <a:spLocks noGrp="1"/>
          </p:cNvSpPr>
          <p:nvPr>
            <p:ph type="sldNum" sz="quarter" idx="10"/>
          </p:nvPr>
        </p:nvSpPr>
        <p:spPr/>
        <p:txBody>
          <a:bodyPr/>
          <a:lstStyle/>
          <a:p>
            <a:fld id="{A8913A23-75F1-4AE0-8853-A917CD70060D}" type="slidenum">
              <a:rPr lang="en-US" smtClean="0"/>
              <a:t>6</a:t>
            </a:fld>
            <a:endParaRPr lang="en-US"/>
          </a:p>
        </p:txBody>
      </p:sp>
    </p:spTree>
    <p:extLst>
      <p:ext uri="{BB962C8B-B14F-4D97-AF65-F5344CB8AC3E}">
        <p14:creationId xmlns:p14="http://schemas.microsoft.com/office/powerpoint/2010/main" val="40962376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913A23-75F1-4AE0-8853-A917CD70060D}" type="slidenum">
              <a:rPr lang="en-US" smtClean="0"/>
              <a:t>7</a:t>
            </a:fld>
            <a:endParaRPr lang="en-US"/>
          </a:p>
        </p:txBody>
      </p:sp>
    </p:spTree>
    <p:extLst>
      <p:ext uri="{BB962C8B-B14F-4D97-AF65-F5344CB8AC3E}">
        <p14:creationId xmlns:p14="http://schemas.microsoft.com/office/powerpoint/2010/main" val="42919384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Wingdings" panose="05000000000000000000" pitchFamily="2" charset="2"/>
              <a:buChar char="§"/>
            </a:pPr>
            <a:r>
              <a:rPr lang="en-US" dirty="0"/>
              <a:t>Award Installments represent the amount that</a:t>
            </a:r>
            <a:r>
              <a:rPr lang="en-US" baseline="0" dirty="0"/>
              <a:t> can be spent for the award.</a:t>
            </a:r>
          </a:p>
          <a:p>
            <a:pPr marL="628650" lvl="1" indent="-171450">
              <a:buFont typeface="Wingdings" panose="05000000000000000000" pitchFamily="2" charset="2"/>
              <a:buChar char="ü"/>
            </a:pPr>
            <a:r>
              <a:rPr lang="en-US" baseline="0" dirty="0"/>
              <a:t>For example, when a PI gets an award from NIH, NSF, DOE, NASA, etc., an installment is created in Oracle for the amount of the sponsor’s award.</a:t>
            </a:r>
            <a:endParaRPr lang="en-US" b="1" baseline="0" dirty="0"/>
          </a:p>
          <a:p>
            <a:pPr>
              <a:spcBef>
                <a:spcPts val="600"/>
              </a:spcBef>
              <a:spcAft>
                <a:spcPts val="600"/>
              </a:spcAft>
            </a:pPr>
            <a:r>
              <a:rPr lang="en-US" b="1" baseline="0" dirty="0"/>
              <a:t>All Oracle awards have installments, not just sponsored awards. </a:t>
            </a:r>
          </a:p>
          <a:p>
            <a:pPr marL="171450" indent="-171450">
              <a:buFont typeface="Wingdings" panose="05000000000000000000" pitchFamily="2" charset="2"/>
              <a:buChar char="§"/>
            </a:pPr>
            <a:r>
              <a:rPr lang="en-US" baseline="0" dirty="0"/>
              <a:t>The installment is created at the Award</a:t>
            </a:r>
          </a:p>
          <a:p>
            <a:pPr marL="628650" lvl="1" indent="-171450">
              <a:buFont typeface="Wingdings" panose="05000000000000000000" pitchFamily="2" charset="2"/>
              <a:buChar char="ü"/>
            </a:pPr>
            <a:r>
              <a:rPr lang="en-US" baseline="0" dirty="0"/>
              <a:t>An award can have more than one installment. In fact, most awards have multiple installments.</a:t>
            </a:r>
          </a:p>
          <a:p>
            <a:pPr marL="628650" lvl="1" indent="-171450">
              <a:buFont typeface="Wingdings" panose="05000000000000000000" pitchFamily="2" charset="2"/>
              <a:buChar char="ü"/>
            </a:pPr>
            <a:r>
              <a:rPr lang="en-US" baseline="0" dirty="0"/>
              <a:t>Installment entry is also used by Finance to document changes made to budgets, e.g., moving money from one task to another or </a:t>
            </a:r>
            <a:r>
              <a:rPr lang="en-US" baseline="0" dirty="0" err="1"/>
              <a:t>deobligating</a:t>
            </a:r>
            <a:r>
              <a:rPr lang="en-US" baseline="0" dirty="0"/>
              <a:t> funds.</a:t>
            </a:r>
          </a:p>
          <a:p>
            <a:pPr marL="171450" indent="-171450">
              <a:buFont typeface="Wingdings" panose="05000000000000000000" pitchFamily="2" charset="2"/>
              <a:buChar char="§"/>
            </a:pPr>
            <a:r>
              <a:rPr lang="en-US" baseline="0" dirty="0"/>
              <a:t>The installment is broken up into direct and indirect amounts.</a:t>
            </a:r>
          </a:p>
          <a:p>
            <a:pPr marL="628650" lvl="1" indent="-171450">
              <a:buFont typeface="Wingdings" panose="05000000000000000000" pitchFamily="2" charset="2"/>
              <a:buChar char="ü"/>
            </a:pPr>
            <a:r>
              <a:rPr lang="en-US" baseline="0" dirty="0"/>
              <a:t>Unlike budgets, installments are </a:t>
            </a:r>
            <a:r>
              <a:rPr lang="en-US" i="1" baseline="0" dirty="0"/>
              <a:t>not</a:t>
            </a:r>
            <a:r>
              <a:rPr lang="en-US" i="0" baseline="0" dirty="0"/>
              <a:t> entered at </a:t>
            </a:r>
            <a:r>
              <a:rPr lang="en-US" i="0" baseline="0"/>
              <a:t>the Exp </a:t>
            </a:r>
            <a:r>
              <a:rPr lang="en-US" i="0" baseline="0" dirty="0"/>
              <a:t>Category-level.</a:t>
            </a:r>
          </a:p>
          <a:p>
            <a:pPr marL="171450" indent="-171450">
              <a:buFont typeface="Wingdings" panose="05000000000000000000" pitchFamily="2" charset="2"/>
              <a:buChar char="§"/>
            </a:pPr>
            <a:r>
              <a:rPr lang="en-US" i="0" baseline="0" dirty="0"/>
              <a:t>After the installment is created, the project(s) is </a:t>
            </a:r>
            <a:r>
              <a:rPr lang="en-US" i="1" baseline="0" dirty="0"/>
              <a:t>Funded</a:t>
            </a:r>
            <a:r>
              <a:rPr lang="en-US" i="0" baseline="0" dirty="0"/>
              <a:t>.</a:t>
            </a:r>
          </a:p>
          <a:p>
            <a:pPr marL="628650" lvl="1" indent="-171450">
              <a:buFont typeface="Wingdings" panose="05000000000000000000" pitchFamily="2" charset="2"/>
              <a:buChar char="ü"/>
            </a:pPr>
            <a:r>
              <a:rPr lang="en-US" i="0" baseline="0" dirty="0"/>
              <a:t>This amount is </a:t>
            </a:r>
            <a:r>
              <a:rPr lang="en-US" i="1" baseline="0" dirty="0"/>
              <a:t>not</a:t>
            </a:r>
            <a:r>
              <a:rPr lang="en-US" i="0" baseline="0" dirty="0"/>
              <a:t> broken into direct and indirect amounts. Just the total amount.</a:t>
            </a:r>
          </a:p>
          <a:p>
            <a:pPr marL="628650" lvl="1" indent="-171450">
              <a:buFont typeface="Wingdings" panose="05000000000000000000" pitchFamily="2" charset="2"/>
              <a:buChar char="ü"/>
            </a:pPr>
            <a:r>
              <a:rPr lang="en-US" i="0" baseline="0" dirty="0"/>
              <a:t>The </a:t>
            </a:r>
            <a:r>
              <a:rPr lang="en-US" i="1" baseline="0" dirty="0"/>
              <a:t>Award Installment</a:t>
            </a:r>
            <a:r>
              <a:rPr lang="en-US" i="0" baseline="0" dirty="0"/>
              <a:t> amount should equal the </a:t>
            </a:r>
            <a:r>
              <a:rPr lang="en-US" i="1" baseline="0" dirty="0"/>
              <a:t>Project Funding </a:t>
            </a:r>
            <a:r>
              <a:rPr lang="en-US" i="0" baseline="0" dirty="0"/>
              <a:t>amount.</a:t>
            </a:r>
          </a:p>
          <a:p>
            <a:pPr marL="171450" lvl="0" indent="-171450">
              <a:buFont typeface="Wingdings" panose="05000000000000000000" pitchFamily="2" charset="2"/>
              <a:buChar char="§"/>
            </a:pPr>
            <a:r>
              <a:rPr lang="en-US" i="0" baseline="0" dirty="0"/>
              <a:t>Installments are </a:t>
            </a:r>
            <a:r>
              <a:rPr lang="en-US" i="1" baseline="0" dirty="0"/>
              <a:t>NOT LINKED</a:t>
            </a:r>
            <a:r>
              <a:rPr lang="en-US" i="0" baseline="0" dirty="0"/>
              <a:t> to budget versions.</a:t>
            </a:r>
          </a:p>
          <a:p>
            <a:pPr marL="628650" lvl="1" indent="-171450">
              <a:buFont typeface="Wingdings" panose="05000000000000000000" pitchFamily="2" charset="2"/>
              <a:buChar char="ü"/>
            </a:pPr>
            <a:r>
              <a:rPr lang="en-US" i="1" baseline="0" dirty="0"/>
              <a:t>Award Installments</a:t>
            </a:r>
            <a:r>
              <a:rPr lang="en-US" i="0" baseline="0" dirty="0"/>
              <a:t> and </a:t>
            </a:r>
            <a:r>
              <a:rPr lang="en-US" i="1" baseline="0" dirty="0"/>
              <a:t>Project Funding</a:t>
            </a:r>
            <a:r>
              <a:rPr lang="en-US" i="0" baseline="0" dirty="0"/>
              <a:t> are used for validation on budget entry.</a:t>
            </a:r>
          </a:p>
        </p:txBody>
      </p:sp>
      <p:sp>
        <p:nvSpPr>
          <p:cNvPr id="4" name="Slide Number Placeholder 3"/>
          <p:cNvSpPr>
            <a:spLocks noGrp="1"/>
          </p:cNvSpPr>
          <p:nvPr>
            <p:ph type="sldNum" sz="quarter" idx="10"/>
          </p:nvPr>
        </p:nvSpPr>
        <p:spPr/>
        <p:txBody>
          <a:bodyPr/>
          <a:lstStyle/>
          <a:p>
            <a:fld id="{A8913A23-75F1-4AE0-8853-A917CD70060D}" type="slidenum">
              <a:rPr lang="en-US" smtClean="0"/>
              <a:t>8</a:t>
            </a:fld>
            <a:endParaRPr lang="en-US"/>
          </a:p>
        </p:txBody>
      </p:sp>
    </p:spTree>
    <p:extLst>
      <p:ext uri="{BB962C8B-B14F-4D97-AF65-F5344CB8AC3E}">
        <p14:creationId xmlns:p14="http://schemas.microsoft.com/office/powerpoint/2010/main" val="18639357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0"/>
              </a:spcAft>
              <a:buFont typeface="Wingdings" panose="05000000000000000000" pitchFamily="2" charset="2"/>
              <a:buNone/>
            </a:pPr>
            <a:r>
              <a:rPr lang="en-US" baseline="0" dirty="0"/>
              <a:t>The Award Installment is part of the initial PTA Creation process.</a:t>
            </a:r>
          </a:p>
          <a:p>
            <a:pPr marL="0" indent="0">
              <a:spcAft>
                <a:spcPts val="0"/>
              </a:spcAft>
              <a:buFont typeface="Wingdings" panose="05000000000000000000" pitchFamily="2" charset="2"/>
              <a:buNone/>
            </a:pPr>
            <a:r>
              <a:rPr lang="en-US" b="1" baseline="0" dirty="0"/>
              <a:t>All of the following must happen before a PTA is created in Oracle:</a:t>
            </a:r>
            <a:endParaRPr lang="en-US" dirty="0"/>
          </a:p>
          <a:p>
            <a:pPr marL="228600" indent="-228600">
              <a:spcAft>
                <a:spcPts val="0"/>
              </a:spcAft>
              <a:buFont typeface="+mj-lt"/>
              <a:buAutoNum type="arabicPeriod"/>
            </a:pPr>
            <a:r>
              <a:rPr lang="en-US" dirty="0"/>
              <a:t>First the Award is created, and the Project and Task(s) is created – it doesn’t matter which order</a:t>
            </a:r>
            <a:r>
              <a:rPr lang="en-US" baseline="0" dirty="0"/>
              <a:t> – No Linkage.</a:t>
            </a:r>
            <a:endParaRPr lang="en-US" dirty="0"/>
          </a:p>
          <a:p>
            <a:pPr marL="228600" indent="-228600">
              <a:spcAft>
                <a:spcPts val="0"/>
              </a:spcAft>
              <a:buFont typeface="+mj-lt"/>
              <a:buAutoNum type="arabicPeriod"/>
            </a:pPr>
            <a:r>
              <a:rPr lang="en-US" dirty="0"/>
              <a:t>After the award has been created, an Installment is added to the award – No Linkage.</a:t>
            </a:r>
          </a:p>
          <a:p>
            <a:pPr marL="228600" indent="-228600">
              <a:spcAft>
                <a:spcPts val="0"/>
              </a:spcAft>
              <a:buFont typeface="+mj-lt"/>
              <a:buAutoNum type="arabicPeriod"/>
            </a:pPr>
            <a:r>
              <a:rPr lang="en-US" dirty="0"/>
              <a:t>From</a:t>
            </a:r>
            <a:r>
              <a:rPr lang="en-US" baseline="0" dirty="0"/>
              <a:t> that installment one or more projects are funded – No Linkage.</a:t>
            </a:r>
          </a:p>
          <a:p>
            <a:pPr marL="628650" lvl="1" indent="-171450">
              <a:spcAft>
                <a:spcPts val="0"/>
              </a:spcAft>
              <a:buFont typeface="Wingdings" panose="05000000000000000000" pitchFamily="2" charset="2"/>
              <a:buChar char="ü"/>
            </a:pPr>
            <a:r>
              <a:rPr lang="en-US" baseline="0" dirty="0"/>
              <a:t>This does NOT link the project and award, but it does populate the list of values for Project Numbers when you navigate to Award Budgets.</a:t>
            </a:r>
          </a:p>
          <a:p>
            <a:pPr marL="628650" lvl="1" indent="-171450">
              <a:spcAft>
                <a:spcPts val="0"/>
              </a:spcAft>
              <a:buFont typeface="Wingdings" panose="05000000000000000000" pitchFamily="2" charset="2"/>
              <a:buChar char="ü"/>
            </a:pPr>
            <a:r>
              <a:rPr lang="en-US" baseline="0" dirty="0"/>
              <a:t>If an error has been made and the wrong Project # was used when the Project Funding was entered AND a budget version has not yet been baselined, then the Project Funding can be deleted and replaced with a correct Project #.</a:t>
            </a:r>
          </a:p>
          <a:p>
            <a:pPr marL="628650" lvl="1" indent="-171450">
              <a:spcAft>
                <a:spcPts val="0"/>
              </a:spcAft>
              <a:buFont typeface="Wingdings" panose="05000000000000000000" pitchFamily="2" charset="2"/>
              <a:buChar char="ü"/>
            </a:pPr>
            <a:r>
              <a:rPr lang="en-US" baseline="0" dirty="0"/>
              <a:t>Funding is </a:t>
            </a:r>
            <a:r>
              <a:rPr lang="en-US" i="1" baseline="0" dirty="0"/>
              <a:t>NOT </a:t>
            </a:r>
            <a:r>
              <a:rPr lang="en-US" i="0" baseline="0" dirty="0"/>
              <a:t>done </a:t>
            </a:r>
            <a:r>
              <a:rPr lang="en-US" baseline="0" dirty="0"/>
              <a:t>at the task level.</a:t>
            </a:r>
          </a:p>
          <a:p>
            <a:pPr marL="228600" indent="-228600" rtl="0">
              <a:spcAft>
                <a:spcPts val="0"/>
              </a:spcAft>
              <a:buFont typeface="+mj-lt"/>
              <a:buAutoNum type="arabicPeriod"/>
            </a:pPr>
            <a:r>
              <a:rPr lang="en-US" sz="1200" b="0" i="0" u="none" strike="noStrike" kern="1200" baseline="0" dirty="0">
                <a:solidFill>
                  <a:schemeClr val="tx1"/>
                </a:solidFill>
                <a:latin typeface="+mn-lt"/>
                <a:ea typeface="+mn-ea"/>
                <a:cs typeface="+mn-cs"/>
              </a:rPr>
              <a:t>After the Project is Funded then the </a:t>
            </a:r>
            <a:r>
              <a:rPr lang="en-US" sz="1200" b="0" i="1" u="none" strike="noStrike" kern="1200" baseline="0" dirty="0">
                <a:solidFill>
                  <a:schemeClr val="tx1"/>
                </a:solidFill>
                <a:latin typeface="+mn-lt"/>
                <a:ea typeface="+mn-ea"/>
                <a:cs typeface="+mn-cs"/>
              </a:rPr>
              <a:t>Draft Budget </a:t>
            </a:r>
            <a:r>
              <a:rPr lang="en-US" sz="1200" b="0" i="0" u="none" strike="noStrike" kern="1200" baseline="0" dirty="0">
                <a:solidFill>
                  <a:schemeClr val="tx1"/>
                </a:solidFill>
                <a:latin typeface="+mn-lt"/>
                <a:ea typeface="+mn-ea"/>
                <a:cs typeface="+mn-cs"/>
              </a:rPr>
              <a:t>can be created and saved – Still No Linkage.</a:t>
            </a:r>
          </a:p>
          <a:p>
            <a:pPr marL="228600" indent="-228600" rtl="0">
              <a:spcAft>
                <a:spcPts val="0"/>
              </a:spcAft>
              <a:buFont typeface="+mj-lt"/>
              <a:buAutoNum type="arabicPeriod"/>
            </a:pPr>
            <a:r>
              <a:rPr lang="en-US" sz="1200" b="0" i="0" u="none" strike="noStrike" kern="1200" baseline="0" dirty="0">
                <a:solidFill>
                  <a:schemeClr val="tx1"/>
                </a:solidFill>
                <a:latin typeface="+mn-lt"/>
                <a:ea typeface="+mn-ea"/>
                <a:cs typeface="+mn-cs"/>
              </a:rPr>
              <a:t>The budget is then </a:t>
            </a:r>
            <a:r>
              <a:rPr lang="en-US" sz="1200" b="0" i="1" u="none" strike="noStrike" kern="1200" baseline="0" dirty="0">
                <a:solidFill>
                  <a:schemeClr val="tx1"/>
                </a:solidFill>
                <a:latin typeface="+mn-lt"/>
                <a:ea typeface="+mn-ea"/>
                <a:cs typeface="+mn-cs"/>
              </a:rPr>
              <a:t>Submitted</a:t>
            </a:r>
            <a:r>
              <a:rPr lang="en-US" sz="1200" b="0" i="0" u="none" strike="noStrike" kern="1200" baseline="0" dirty="0">
                <a:solidFill>
                  <a:schemeClr val="tx1"/>
                </a:solidFill>
                <a:latin typeface="+mn-lt"/>
                <a:ea typeface="+mn-ea"/>
                <a:cs typeface="+mn-cs"/>
              </a:rPr>
              <a:t> – Still No Linkage.</a:t>
            </a:r>
          </a:p>
          <a:p>
            <a:pPr marL="228600" indent="-228600" rtl="0">
              <a:spcAft>
                <a:spcPts val="0"/>
              </a:spcAft>
              <a:buFont typeface="+mj-lt"/>
              <a:buAutoNum type="arabicPeriod"/>
            </a:pPr>
            <a:r>
              <a:rPr lang="en-US" sz="1200" b="0" i="0" u="none" strike="noStrike" kern="1200" baseline="0" dirty="0">
                <a:solidFill>
                  <a:schemeClr val="tx1"/>
                </a:solidFill>
                <a:latin typeface="+mn-lt"/>
                <a:ea typeface="+mn-ea"/>
                <a:cs typeface="+mn-cs"/>
              </a:rPr>
              <a:t>The last step is to </a:t>
            </a:r>
            <a:r>
              <a:rPr lang="en-US" sz="1200" b="0" i="1" u="none" strike="noStrike" kern="1200" baseline="0" dirty="0">
                <a:solidFill>
                  <a:schemeClr val="tx1"/>
                </a:solidFill>
                <a:latin typeface="+mn-lt"/>
                <a:ea typeface="+mn-ea"/>
                <a:cs typeface="+mn-cs"/>
              </a:rPr>
              <a:t>Baseline</a:t>
            </a:r>
            <a:r>
              <a:rPr lang="en-US" sz="1200" b="0" i="0" u="none" strike="noStrike" kern="1200" baseline="0" dirty="0">
                <a:solidFill>
                  <a:schemeClr val="tx1"/>
                </a:solidFill>
                <a:latin typeface="+mn-lt"/>
                <a:ea typeface="+mn-ea"/>
                <a:cs typeface="+mn-cs"/>
              </a:rPr>
              <a:t> the budget.</a:t>
            </a:r>
          </a:p>
          <a:p>
            <a:pPr marL="228600" indent="-228600" rtl="0">
              <a:spcAft>
                <a:spcPts val="0"/>
              </a:spcAft>
              <a:buFont typeface="+mj-lt"/>
              <a:buAutoNum type="arabicPeriod"/>
            </a:pPr>
            <a:r>
              <a:rPr lang="en-US" sz="1200" b="0" i="0" u="none" strike="noStrike" kern="1200" baseline="0" dirty="0">
                <a:solidFill>
                  <a:schemeClr val="tx1"/>
                </a:solidFill>
                <a:latin typeface="+mn-lt"/>
                <a:ea typeface="+mn-ea"/>
                <a:cs typeface="+mn-cs"/>
              </a:rPr>
              <a:t>Only after the budget is </a:t>
            </a:r>
            <a:r>
              <a:rPr lang="en-US" sz="1200" b="0" i="1" u="none" strike="noStrike" kern="1200" baseline="0" dirty="0">
                <a:solidFill>
                  <a:schemeClr val="tx1"/>
                </a:solidFill>
                <a:latin typeface="+mn-lt"/>
                <a:ea typeface="+mn-ea"/>
                <a:cs typeface="+mn-cs"/>
              </a:rPr>
              <a:t>baselined</a:t>
            </a:r>
            <a:r>
              <a:rPr lang="en-US" sz="1200" b="0" i="0" u="none" strike="noStrike" kern="1200" baseline="0" dirty="0">
                <a:solidFill>
                  <a:schemeClr val="tx1"/>
                </a:solidFill>
                <a:latin typeface="+mn-lt"/>
                <a:ea typeface="+mn-ea"/>
                <a:cs typeface="+mn-cs"/>
              </a:rPr>
              <a:t> is the PTA Created.</a:t>
            </a:r>
            <a:endParaRPr lang="en-US" dirty="0"/>
          </a:p>
        </p:txBody>
      </p:sp>
      <p:sp>
        <p:nvSpPr>
          <p:cNvPr id="4" name="Slide Number Placeholder 3"/>
          <p:cNvSpPr>
            <a:spLocks noGrp="1"/>
          </p:cNvSpPr>
          <p:nvPr>
            <p:ph type="sldNum" sz="quarter" idx="10"/>
          </p:nvPr>
        </p:nvSpPr>
        <p:spPr/>
        <p:txBody>
          <a:bodyPr/>
          <a:lstStyle/>
          <a:p>
            <a:fld id="{6E904C28-0481-4583-B0CA-61D85948CE17}" type="slidenum">
              <a:rPr lang="en-US" smtClean="0"/>
              <a:t>9</a:t>
            </a:fld>
            <a:endParaRPr lang="en-US"/>
          </a:p>
        </p:txBody>
      </p:sp>
    </p:spTree>
    <p:extLst>
      <p:ext uri="{BB962C8B-B14F-4D97-AF65-F5344CB8AC3E}">
        <p14:creationId xmlns:p14="http://schemas.microsoft.com/office/powerpoint/2010/main" val="40438024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0D464284-B4EC-4F42-A7AE-EE1C3E08A050}" type="datetime1">
              <a:rPr lang="en-US" smtClean="0"/>
              <a:t>9/21/2021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IMSS | IBS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C249100C-E46F-1741-9046-9C10E26E9E1F}" type="slidenum">
              <a:rPr lang="en-US"/>
              <a:pPr>
                <a:defRPr/>
              </a:pPr>
              <a:t>‹#›</a:t>
            </a:fld>
            <a:endParaRPr lang="en-US"/>
          </a:p>
        </p:txBody>
      </p:sp>
    </p:spTree>
    <p:extLst>
      <p:ext uri="{BB962C8B-B14F-4D97-AF65-F5344CB8AC3E}">
        <p14:creationId xmlns:p14="http://schemas.microsoft.com/office/powerpoint/2010/main" val="290095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9B09ABAA-F653-4E23-AFBD-D6C89C86C157}" type="datetime1">
              <a:rPr lang="en-US" smtClean="0"/>
              <a:t>9/21/2021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IMSS | IBS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6EAC803D-01C2-3141-BF9F-21544A82DFB4}" type="slidenum">
              <a:rPr lang="en-US"/>
              <a:pPr>
                <a:defRPr/>
              </a:pPr>
              <a:t>‹#›</a:t>
            </a:fld>
            <a:endParaRPr lang="en-US"/>
          </a:p>
        </p:txBody>
      </p:sp>
    </p:spTree>
    <p:extLst>
      <p:ext uri="{BB962C8B-B14F-4D97-AF65-F5344CB8AC3E}">
        <p14:creationId xmlns:p14="http://schemas.microsoft.com/office/powerpoint/2010/main" val="3568445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63081034-0DED-4E0F-A5BA-31AC966A8E2B}" type="datetime1">
              <a:rPr lang="en-US" smtClean="0"/>
              <a:t>9/21/2021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IMSS | IBS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7B134554-C3D8-0E49-9E77-80598B4CBADE}" type="slidenum">
              <a:rPr lang="en-US"/>
              <a:pPr>
                <a:defRPr/>
              </a:pPr>
              <a:t>‹#›</a:t>
            </a:fld>
            <a:endParaRPr lang="en-US"/>
          </a:p>
        </p:txBody>
      </p:sp>
    </p:spTree>
    <p:extLst>
      <p:ext uri="{BB962C8B-B14F-4D97-AF65-F5344CB8AC3E}">
        <p14:creationId xmlns:p14="http://schemas.microsoft.com/office/powerpoint/2010/main" val="1517927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C48F83B2-1DE6-45DB-A229-2AE91FD21614}" type="datetime1">
              <a:rPr lang="en-US" smtClean="0"/>
              <a:t>9/21/2021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IMSS | IBS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ED007FB2-0B93-1440-B316-F7D077EA6BD9}" type="slidenum">
              <a:rPr lang="en-US"/>
              <a:pPr>
                <a:defRPr/>
              </a:pPr>
              <a:t>‹#›</a:t>
            </a:fld>
            <a:endParaRPr lang="en-US"/>
          </a:p>
        </p:txBody>
      </p:sp>
    </p:spTree>
    <p:extLst>
      <p:ext uri="{BB962C8B-B14F-4D97-AF65-F5344CB8AC3E}">
        <p14:creationId xmlns:p14="http://schemas.microsoft.com/office/powerpoint/2010/main" val="1227515676"/>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9A249224-34FC-4052-A501-2F63F8E34F48}" type="datetime1">
              <a:rPr lang="en-US" smtClean="0"/>
              <a:t>9/21/2021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IMSS | IBS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5309ABE6-2591-534D-804A-AA2321DD1FDF}" type="slidenum">
              <a:rPr lang="en-US"/>
              <a:pPr>
                <a:defRPr/>
              </a:pPr>
              <a:t>‹#›</a:t>
            </a:fld>
            <a:endParaRPr lang="en-US"/>
          </a:p>
        </p:txBody>
      </p:sp>
    </p:spTree>
    <p:extLst>
      <p:ext uri="{BB962C8B-B14F-4D97-AF65-F5344CB8AC3E}">
        <p14:creationId xmlns:p14="http://schemas.microsoft.com/office/powerpoint/2010/main" val="107487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59BE681A-AD32-448F-AC0D-7AE242317C1E}" type="datetime1">
              <a:rPr lang="en-US" smtClean="0"/>
              <a:t>9/21/2021</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IMSS | IBS</a:t>
            </a:r>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6E2FAF06-2ECC-0542-AEF2-0C72032D3865}" type="slidenum">
              <a:rPr lang="en-US"/>
              <a:pPr>
                <a:defRPr/>
              </a:pPr>
              <a:t>‹#›</a:t>
            </a:fld>
            <a:endParaRPr lang="en-US"/>
          </a:p>
        </p:txBody>
      </p:sp>
    </p:spTree>
    <p:extLst>
      <p:ext uri="{BB962C8B-B14F-4D97-AF65-F5344CB8AC3E}">
        <p14:creationId xmlns:p14="http://schemas.microsoft.com/office/powerpoint/2010/main" val="1172856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7A71956A-C7F3-40B2-8128-80C0944EE482}" type="datetime1">
              <a:rPr lang="en-US" smtClean="0"/>
              <a:t>9/21/2021</a:t>
            </a:fld>
            <a:endParaRPr lang="en-US"/>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IMSS | IBS</a:t>
            </a:r>
          </a:p>
        </p:txBody>
      </p:sp>
      <p:sp>
        <p:nvSpPr>
          <p:cNvPr id="9"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5F42CEB2-ABCE-0C4D-9008-F1E2A5CADA67}" type="slidenum">
              <a:rPr lang="en-US"/>
              <a:pPr>
                <a:defRPr/>
              </a:pPr>
              <a:t>‹#›</a:t>
            </a:fld>
            <a:endParaRPr lang="en-US"/>
          </a:p>
        </p:txBody>
      </p:sp>
    </p:spTree>
    <p:extLst>
      <p:ext uri="{BB962C8B-B14F-4D97-AF65-F5344CB8AC3E}">
        <p14:creationId xmlns:p14="http://schemas.microsoft.com/office/powerpoint/2010/main" val="1858972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1BF6E7A6-341E-46E9-8D37-3B1538BF60C4}" type="datetime1">
              <a:rPr lang="en-US" smtClean="0"/>
              <a:t>9/21/2021</a:t>
            </a:fld>
            <a:endParaRPr lang="en-US"/>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IMSS | IBS</a:t>
            </a:r>
          </a:p>
        </p:txBody>
      </p:sp>
      <p:sp>
        <p:nvSpPr>
          <p:cNvPr id="5"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646B8B50-CD79-DC41-AC08-5CB27CEFC99F}" type="slidenum">
              <a:rPr lang="en-US"/>
              <a:pPr>
                <a:defRPr/>
              </a:pPr>
              <a:t>‹#›</a:t>
            </a:fld>
            <a:endParaRPr lang="en-US"/>
          </a:p>
        </p:txBody>
      </p:sp>
    </p:spTree>
    <p:extLst>
      <p:ext uri="{BB962C8B-B14F-4D97-AF65-F5344CB8AC3E}">
        <p14:creationId xmlns:p14="http://schemas.microsoft.com/office/powerpoint/2010/main" val="3924655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ABF3BBC1-A08A-4350-9656-6EE7668ED56B}" type="datetime1">
              <a:rPr lang="en-US" smtClean="0"/>
              <a:t>9/21/2021</a:t>
            </a:fld>
            <a:endParaRPr lang="en-US"/>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IMSS | IBS</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4C2F3C21-AC88-014D-8E4F-1842E2844B39}" type="slidenum">
              <a:rPr lang="en-US"/>
              <a:pPr>
                <a:defRPr/>
              </a:pPr>
              <a:t>‹#›</a:t>
            </a:fld>
            <a:endParaRPr lang="en-US"/>
          </a:p>
        </p:txBody>
      </p:sp>
    </p:spTree>
    <p:extLst>
      <p:ext uri="{BB962C8B-B14F-4D97-AF65-F5344CB8AC3E}">
        <p14:creationId xmlns:p14="http://schemas.microsoft.com/office/powerpoint/2010/main" val="2046286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DAE299CC-0BE6-4FDB-A0FD-337066A2A2AC}" type="datetime1">
              <a:rPr lang="en-US" smtClean="0"/>
              <a:t>9/21/2021</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IMSS | IBS</a:t>
            </a:r>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FDE70C11-08F6-C245-996C-67C089C8904D}" type="slidenum">
              <a:rPr lang="en-US"/>
              <a:pPr>
                <a:defRPr/>
              </a:pPr>
              <a:t>‹#›</a:t>
            </a:fld>
            <a:endParaRPr lang="en-US" dirty="0"/>
          </a:p>
        </p:txBody>
      </p:sp>
    </p:spTree>
    <p:extLst>
      <p:ext uri="{BB962C8B-B14F-4D97-AF65-F5344CB8AC3E}">
        <p14:creationId xmlns:p14="http://schemas.microsoft.com/office/powerpoint/2010/main" val="2930505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8751CAFD-3FB3-4AA4-8C8D-FE90F36615D3}" type="datetime1">
              <a:rPr lang="en-US" smtClean="0"/>
              <a:t>9/21/2021</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IMSS | IBS</a:t>
            </a:r>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9C1AD24F-1CA9-1C40-A2AF-210F0E20D345}" type="slidenum">
              <a:rPr lang="en-US"/>
              <a:pPr>
                <a:defRPr/>
              </a:pPr>
              <a:t>‹#›</a:t>
            </a:fld>
            <a:endParaRPr lang="en-US"/>
          </a:p>
        </p:txBody>
      </p:sp>
    </p:spTree>
    <p:extLst>
      <p:ext uri="{BB962C8B-B14F-4D97-AF65-F5344CB8AC3E}">
        <p14:creationId xmlns:p14="http://schemas.microsoft.com/office/powerpoint/2010/main" val="2048936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21476A-4AC7-4B1E-A1F5-13D85AB1B56C}" type="datetime1">
              <a:rPr lang="en-US" smtClean="0"/>
              <a:t>9/21/2021</a:t>
            </a:fld>
            <a:endParaRPr lang="en-US"/>
          </a:p>
        </p:txBody>
      </p:sp>
      <p:sp>
        <p:nvSpPr>
          <p:cNvPr id="3" name="Footer Placeholder 2"/>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IMSS</a:t>
            </a:r>
          </a:p>
        </p:txBody>
      </p:sp>
      <p:sp>
        <p:nvSpPr>
          <p:cNvPr id="4" name="Slide Number Placeholder 3"/>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5979405C-1A39-4F1F-8402-FA6BD7B6543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hf hdr="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0.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2.xml"/><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3.xml"/><Relationship Id="rId4" Type="http://schemas.openxmlformats.org/officeDocument/2006/relationships/image" Target="../media/image9.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xml"/><Relationship Id="rId1" Type="http://schemas.openxmlformats.org/officeDocument/2006/relationships/tags" Target="../tags/tag24.xml"/><Relationship Id="rId6" Type="http://schemas.openxmlformats.org/officeDocument/2006/relationships/hyperlink" Target="http://www.imss.caltech.edu/services/administrative-applications/data-warehouse-obi/obi-training-schedule" TargetMode="External"/><Relationship Id="rId5" Type="http://schemas.openxmlformats.org/officeDocument/2006/relationships/hyperlink" Target="http://imss.caltech.edu/services/administrative-applications/data-warehouse-obi/obi-userguides" TargetMode="External"/><Relationship Id="rId4" Type="http://schemas.openxmlformats.org/officeDocument/2006/relationships/hyperlink" Target="mailto:OBIHelp@caltech.edu" TargetMode="Externa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8.xml"/><Relationship Id="rId1" Type="http://schemas.openxmlformats.org/officeDocument/2006/relationships/tags" Target="../tags/tag25.xml"/><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6537"/>
            <a:ext cx="9144000" cy="1143000"/>
          </a:xfrm>
        </p:spPr>
        <p:txBody>
          <a:bodyPr/>
          <a:lstStyle/>
          <a:p>
            <a:r>
              <a:rPr lang="en-US" dirty="0">
                <a:solidFill>
                  <a:srgbClr val="FF6E1E"/>
                </a:solidFill>
              </a:rPr>
              <a:t>Award Installments</a:t>
            </a:r>
          </a:p>
        </p:txBody>
      </p:sp>
      <p:sp>
        <p:nvSpPr>
          <p:cNvPr id="3" name="Content Placeholder 2"/>
          <p:cNvSpPr>
            <a:spLocks noGrp="1"/>
          </p:cNvSpPr>
          <p:nvPr>
            <p:ph idx="1"/>
          </p:nvPr>
        </p:nvSpPr>
        <p:spPr>
          <a:xfrm>
            <a:off x="318971" y="1417638"/>
            <a:ext cx="7875917" cy="5072372"/>
          </a:xfrm>
        </p:spPr>
        <p:txBody>
          <a:bodyPr/>
          <a:lstStyle/>
          <a:p>
            <a:pPr>
              <a:buFont typeface="Wingdings" panose="05000000000000000000" pitchFamily="2" charset="2"/>
              <a:buChar char="§"/>
            </a:pPr>
            <a:r>
              <a:rPr lang="en-US" sz="2800" dirty="0"/>
              <a:t>Financial Campus User</a:t>
            </a:r>
          </a:p>
          <a:p>
            <a:pPr lvl="1" indent="-377190">
              <a:spcBef>
                <a:spcPts val="900"/>
              </a:spcBef>
            </a:pPr>
            <a:r>
              <a:rPr lang="en-US" sz="2400" dirty="0"/>
              <a:t>Award Installments</a:t>
            </a:r>
          </a:p>
          <a:p>
            <a:pPr lvl="1" indent="-377190">
              <a:spcBef>
                <a:spcPts val="900"/>
              </a:spcBef>
            </a:pPr>
            <a:r>
              <a:rPr lang="en-US" sz="2400" dirty="0"/>
              <a:t>Award Installments (GB)</a:t>
            </a:r>
            <a:endParaRPr lang="en-US" sz="2800" b="1" cap="small" dirty="0">
              <a:solidFill>
                <a:srgbClr val="FF6E1E"/>
              </a:solidFill>
            </a:endParaRPr>
          </a:p>
          <a:p>
            <a:pPr>
              <a:buFont typeface="Wingdings" panose="05000000000000000000" pitchFamily="2" charset="2"/>
              <a:buChar char="§"/>
            </a:pPr>
            <a:r>
              <a:rPr lang="en-US" sz="2800" dirty="0"/>
              <a:t>Financial Division User</a:t>
            </a:r>
          </a:p>
          <a:p>
            <a:pPr lvl="1" indent="-377190">
              <a:spcBef>
                <a:spcPts val="900"/>
              </a:spcBef>
            </a:pPr>
            <a:r>
              <a:rPr lang="en-US" sz="2400" dirty="0"/>
              <a:t>Award Installments (Gift-Grants-Endow)</a:t>
            </a:r>
          </a:p>
          <a:p>
            <a:pPr lvl="2" indent="-411480">
              <a:spcBef>
                <a:spcPts val="900"/>
              </a:spcBef>
              <a:buFont typeface="Wingdings" panose="05000000000000000000" pitchFamily="2" charset="2"/>
              <a:buChar char="ü"/>
            </a:pPr>
            <a:r>
              <a:rPr lang="en-US" sz="2200" dirty="0"/>
              <a:t>Ability to drill to Advance gift receipt info</a:t>
            </a:r>
            <a:endParaRPr lang="en-US" sz="2800" b="1" cap="small" dirty="0">
              <a:solidFill>
                <a:srgbClr val="FF6E1E"/>
              </a:solidFill>
            </a:endParaRPr>
          </a:p>
          <a:p>
            <a:pPr>
              <a:buFont typeface="Wingdings" panose="05000000000000000000" pitchFamily="2" charset="2"/>
              <a:buChar char="§"/>
            </a:pPr>
            <a:r>
              <a:rPr lang="en-US" sz="2800" dirty="0"/>
              <a:t>Financial Finance User</a:t>
            </a:r>
          </a:p>
          <a:p>
            <a:pPr lvl="1" indent="-377190">
              <a:spcBef>
                <a:spcPts val="900"/>
              </a:spcBef>
            </a:pPr>
            <a:r>
              <a:rPr lang="en-US" sz="2400" dirty="0"/>
              <a:t>Additional reports for validating data entry</a:t>
            </a:r>
          </a:p>
          <a:p>
            <a:pPr marL="114300" indent="0">
              <a:spcBef>
                <a:spcPts val="0"/>
              </a:spcBef>
              <a:buNone/>
            </a:pPr>
            <a:endParaRPr lang="en-US" sz="2800" dirty="0"/>
          </a:p>
        </p:txBody>
      </p:sp>
      <p:sp>
        <p:nvSpPr>
          <p:cNvPr id="4" name="Date Placeholder 3"/>
          <p:cNvSpPr>
            <a:spLocks noGrp="1"/>
          </p:cNvSpPr>
          <p:nvPr>
            <p:ph type="dt" sz="half" idx="10"/>
          </p:nvPr>
        </p:nvSpPr>
        <p:spPr/>
        <p:txBody>
          <a:bodyPr/>
          <a:lstStyle/>
          <a:p>
            <a:pPr>
              <a:defRPr/>
            </a:pPr>
            <a:fld id="{C48F83B2-1DE6-45DB-A229-2AE91FD21614}" type="datetime1">
              <a:rPr lang="en-US" smtClean="0"/>
              <a:t>9/21/2021</a:t>
            </a:fld>
            <a:endParaRPr lang="en-US" dirty="0"/>
          </a:p>
        </p:txBody>
      </p:sp>
      <p:sp>
        <p:nvSpPr>
          <p:cNvPr id="5" name="Footer Placeholder 4"/>
          <p:cNvSpPr>
            <a:spLocks noGrp="1"/>
          </p:cNvSpPr>
          <p:nvPr>
            <p:ph type="ftr" sz="quarter" idx="11"/>
          </p:nvPr>
        </p:nvSpPr>
        <p:spPr/>
        <p:txBody>
          <a:bodyPr/>
          <a:lstStyle/>
          <a:p>
            <a:pPr>
              <a:defRPr/>
            </a:pPr>
            <a:r>
              <a:rPr lang="en-US" dirty="0"/>
              <a:t>IMSS | IBS</a:t>
            </a:r>
          </a:p>
        </p:txBody>
      </p:sp>
      <p:sp>
        <p:nvSpPr>
          <p:cNvPr id="6" name="Slide Number Placeholder 5"/>
          <p:cNvSpPr>
            <a:spLocks noGrp="1"/>
          </p:cNvSpPr>
          <p:nvPr>
            <p:ph type="sldNum" sz="quarter" idx="12"/>
          </p:nvPr>
        </p:nvSpPr>
        <p:spPr/>
        <p:txBody>
          <a:bodyPr/>
          <a:lstStyle/>
          <a:p>
            <a:pPr>
              <a:defRPr/>
            </a:pPr>
            <a:fld id="{ED007FB2-0B93-1440-B316-F7D077EA6BD9}" type="slidenum">
              <a:rPr lang="en-US" smtClean="0"/>
              <a:pPr>
                <a:defRPr/>
              </a:pPr>
              <a:t>10</a:t>
            </a:fld>
            <a:endParaRPr lang="en-US" dirty="0"/>
          </a:p>
        </p:txBody>
      </p:sp>
    </p:spTree>
    <p:custDataLst>
      <p:tags r:id="rId1"/>
    </p:custDataLst>
    <p:extLst>
      <p:ext uri="{BB962C8B-B14F-4D97-AF65-F5344CB8AC3E}">
        <p14:creationId xmlns:p14="http://schemas.microsoft.com/office/powerpoint/2010/main" val="641140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6537"/>
            <a:ext cx="9144000" cy="1143000"/>
          </a:xfrm>
        </p:spPr>
        <p:txBody>
          <a:bodyPr/>
          <a:lstStyle/>
          <a:p>
            <a:r>
              <a:rPr lang="en-US" dirty="0">
                <a:solidFill>
                  <a:srgbClr val="FF6E1E"/>
                </a:solidFill>
              </a:rPr>
              <a:t>Award Installments Report</a:t>
            </a:r>
          </a:p>
        </p:txBody>
      </p:sp>
      <p:sp>
        <p:nvSpPr>
          <p:cNvPr id="4" name="Date Placeholder 3"/>
          <p:cNvSpPr>
            <a:spLocks noGrp="1"/>
          </p:cNvSpPr>
          <p:nvPr>
            <p:ph type="dt" sz="half" idx="10"/>
          </p:nvPr>
        </p:nvSpPr>
        <p:spPr/>
        <p:txBody>
          <a:bodyPr/>
          <a:lstStyle/>
          <a:p>
            <a:pPr>
              <a:defRPr/>
            </a:pPr>
            <a:fld id="{C48F83B2-1DE6-45DB-A229-2AE91FD21614}" type="datetime1">
              <a:rPr lang="en-US" smtClean="0"/>
              <a:t>9/21/2021</a:t>
            </a:fld>
            <a:endParaRPr lang="en-US"/>
          </a:p>
        </p:txBody>
      </p:sp>
      <p:sp>
        <p:nvSpPr>
          <p:cNvPr id="5" name="Footer Placeholder 4"/>
          <p:cNvSpPr>
            <a:spLocks noGrp="1"/>
          </p:cNvSpPr>
          <p:nvPr>
            <p:ph type="ftr" sz="quarter" idx="11"/>
          </p:nvPr>
        </p:nvSpPr>
        <p:spPr/>
        <p:txBody>
          <a:bodyPr/>
          <a:lstStyle/>
          <a:p>
            <a:pPr>
              <a:defRPr/>
            </a:pPr>
            <a:r>
              <a:rPr lang="en-US" dirty="0"/>
              <a:t>IMSS | IBS</a:t>
            </a:r>
          </a:p>
        </p:txBody>
      </p:sp>
      <p:sp>
        <p:nvSpPr>
          <p:cNvPr id="6" name="Slide Number Placeholder 5"/>
          <p:cNvSpPr>
            <a:spLocks noGrp="1"/>
          </p:cNvSpPr>
          <p:nvPr>
            <p:ph type="sldNum" sz="quarter" idx="12"/>
          </p:nvPr>
        </p:nvSpPr>
        <p:spPr/>
        <p:txBody>
          <a:bodyPr/>
          <a:lstStyle/>
          <a:p>
            <a:pPr>
              <a:defRPr/>
            </a:pPr>
            <a:fld id="{ED007FB2-0B93-1440-B316-F7D077EA6BD9}" type="slidenum">
              <a:rPr lang="en-US" smtClean="0"/>
              <a:pPr>
                <a:defRPr/>
              </a:pPr>
              <a:t>11</a:t>
            </a:fld>
            <a:endParaRPr lang="en-US" dirty="0"/>
          </a:p>
        </p:txBody>
      </p:sp>
      <p:pic>
        <p:nvPicPr>
          <p:cNvPr id="3" name="Picture 2"/>
          <p:cNvPicPr>
            <a:picLocks noChangeAspect="1"/>
          </p:cNvPicPr>
          <p:nvPr/>
        </p:nvPicPr>
        <p:blipFill>
          <a:blip r:embed="rId4"/>
          <a:stretch>
            <a:fillRect/>
          </a:stretch>
        </p:blipFill>
        <p:spPr>
          <a:xfrm>
            <a:off x="0" y="1566668"/>
            <a:ext cx="9144000" cy="3566302"/>
          </a:xfrm>
          <a:prstGeom prst="rect">
            <a:avLst/>
          </a:prstGeom>
        </p:spPr>
      </p:pic>
    </p:spTree>
    <p:custDataLst>
      <p:tags r:id="rId1"/>
    </p:custDataLst>
    <p:extLst>
      <p:ext uri="{BB962C8B-B14F-4D97-AF65-F5344CB8AC3E}">
        <p14:creationId xmlns:p14="http://schemas.microsoft.com/office/powerpoint/2010/main" val="1719212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6537"/>
            <a:ext cx="9144000" cy="1143000"/>
          </a:xfrm>
        </p:spPr>
        <p:txBody>
          <a:bodyPr/>
          <a:lstStyle/>
          <a:p>
            <a:r>
              <a:rPr lang="en-US" dirty="0">
                <a:solidFill>
                  <a:srgbClr val="FF6E1E"/>
                </a:solidFill>
              </a:rPr>
              <a:t>Summaries</a:t>
            </a:r>
          </a:p>
        </p:txBody>
      </p:sp>
      <p:sp>
        <p:nvSpPr>
          <p:cNvPr id="3" name="Content Placeholder 2"/>
          <p:cNvSpPr>
            <a:spLocks noGrp="1"/>
          </p:cNvSpPr>
          <p:nvPr>
            <p:ph idx="1"/>
          </p:nvPr>
        </p:nvSpPr>
        <p:spPr>
          <a:xfrm>
            <a:off x="318971" y="1417638"/>
            <a:ext cx="7875917" cy="5072372"/>
          </a:xfrm>
        </p:spPr>
        <p:txBody>
          <a:bodyPr/>
          <a:lstStyle/>
          <a:p>
            <a:pPr>
              <a:spcBef>
                <a:spcPts val="1200"/>
              </a:spcBef>
              <a:buFont typeface="Wingdings" panose="05000000000000000000" pitchFamily="2" charset="2"/>
              <a:buChar char="§"/>
            </a:pPr>
            <a:r>
              <a:rPr lang="en-US" sz="2800" dirty="0"/>
              <a:t>Summaries for previous periods are a snapshot in time.</a:t>
            </a:r>
          </a:p>
          <a:p>
            <a:pPr lvl="1" indent="-377190">
              <a:spcBef>
                <a:spcPts val="900"/>
              </a:spcBef>
            </a:pPr>
            <a:r>
              <a:rPr lang="en-US" sz="2400" dirty="0"/>
              <a:t>Should only be run for one financial period at a time.</a:t>
            </a:r>
            <a:endParaRPr lang="en-US" sz="2800" dirty="0"/>
          </a:p>
          <a:p>
            <a:pPr>
              <a:spcBef>
                <a:spcPts val="1200"/>
              </a:spcBef>
              <a:buFont typeface="Wingdings" panose="05000000000000000000" pitchFamily="2" charset="2"/>
              <a:buChar char="§"/>
            </a:pPr>
            <a:r>
              <a:rPr lang="en-US" sz="2800" dirty="0"/>
              <a:t>Roll-up vs Actuals</a:t>
            </a:r>
          </a:p>
          <a:p>
            <a:pPr lvl="1" indent="-377190">
              <a:spcBef>
                <a:spcPts val="900"/>
              </a:spcBef>
            </a:pPr>
            <a:r>
              <a:rPr lang="en-US" sz="2400" dirty="0"/>
              <a:t>Projects can be setup with a hierarchy of parent and child tasks.</a:t>
            </a:r>
          </a:p>
          <a:p>
            <a:pPr lvl="1" indent="-377190">
              <a:spcBef>
                <a:spcPts val="900"/>
              </a:spcBef>
            </a:pPr>
            <a:r>
              <a:rPr lang="en-US" sz="2400" dirty="0"/>
              <a:t>Actuals are the amounts (budgets, costs, and balances) for the individual tasks.</a:t>
            </a:r>
            <a:endParaRPr lang="en-US" sz="2800" dirty="0"/>
          </a:p>
          <a:p>
            <a:pPr lvl="1" indent="-377190">
              <a:spcBef>
                <a:spcPts val="900"/>
              </a:spcBef>
            </a:pPr>
            <a:r>
              <a:rPr lang="en-US" sz="2400" dirty="0"/>
              <a:t>Roll-ups are the summary of the actuals for the parent and child tasks.</a:t>
            </a:r>
            <a:endParaRPr lang="en-US" b="1" cap="small" dirty="0">
              <a:solidFill>
                <a:srgbClr val="FF6E1E"/>
              </a:solidFill>
            </a:endParaRPr>
          </a:p>
          <a:p>
            <a:pPr lvl="1" indent="-377190">
              <a:spcBef>
                <a:spcPts val="900"/>
              </a:spcBef>
            </a:pPr>
            <a:endParaRPr lang="en-US" sz="2800" b="1" cap="small" dirty="0">
              <a:solidFill>
                <a:srgbClr val="FF6E1E"/>
              </a:solidFill>
            </a:endParaRPr>
          </a:p>
          <a:p>
            <a:pPr marL="114300" indent="0">
              <a:spcBef>
                <a:spcPts val="0"/>
              </a:spcBef>
              <a:buNone/>
            </a:pPr>
            <a:endParaRPr lang="en-US" sz="2800" dirty="0"/>
          </a:p>
        </p:txBody>
      </p:sp>
      <p:sp>
        <p:nvSpPr>
          <p:cNvPr id="4" name="Date Placeholder 3"/>
          <p:cNvSpPr>
            <a:spLocks noGrp="1"/>
          </p:cNvSpPr>
          <p:nvPr>
            <p:ph type="dt" sz="half" idx="10"/>
          </p:nvPr>
        </p:nvSpPr>
        <p:spPr/>
        <p:txBody>
          <a:bodyPr/>
          <a:lstStyle/>
          <a:p>
            <a:pPr>
              <a:defRPr/>
            </a:pPr>
            <a:fld id="{C48F83B2-1DE6-45DB-A229-2AE91FD21614}" type="datetime1">
              <a:rPr lang="en-US" smtClean="0"/>
              <a:t>9/21/2021</a:t>
            </a:fld>
            <a:endParaRPr lang="en-US" dirty="0"/>
          </a:p>
        </p:txBody>
      </p:sp>
      <p:sp>
        <p:nvSpPr>
          <p:cNvPr id="5" name="Footer Placeholder 4"/>
          <p:cNvSpPr>
            <a:spLocks noGrp="1"/>
          </p:cNvSpPr>
          <p:nvPr>
            <p:ph type="ftr" sz="quarter" idx="11"/>
          </p:nvPr>
        </p:nvSpPr>
        <p:spPr/>
        <p:txBody>
          <a:bodyPr/>
          <a:lstStyle/>
          <a:p>
            <a:pPr>
              <a:defRPr/>
            </a:pPr>
            <a:r>
              <a:rPr lang="en-US" dirty="0"/>
              <a:t>IMSS | IBS</a:t>
            </a:r>
          </a:p>
        </p:txBody>
      </p:sp>
      <p:sp>
        <p:nvSpPr>
          <p:cNvPr id="6" name="Slide Number Placeholder 5"/>
          <p:cNvSpPr>
            <a:spLocks noGrp="1"/>
          </p:cNvSpPr>
          <p:nvPr>
            <p:ph type="sldNum" sz="quarter" idx="12"/>
          </p:nvPr>
        </p:nvSpPr>
        <p:spPr/>
        <p:txBody>
          <a:bodyPr/>
          <a:lstStyle/>
          <a:p>
            <a:pPr>
              <a:defRPr/>
            </a:pPr>
            <a:fld id="{ED007FB2-0B93-1440-B316-F7D077EA6BD9}" type="slidenum">
              <a:rPr lang="en-US" smtClean="0"/>
              <a:pPr>
                <a:defRPr/>
              </a:pPr>
              <a:t>12</a:t>
            </a:fld>
            <a:endParaRPr lang="en-US" dirty="0"/>
          </a:p>
        </p:txBody>
      </p:sp>
    </p:spTree>
    <p:custDataLst>
      <p:tags r:id="rId1"/>
    </p:custDataLst>
    <p:extLst>
      <p:ext uri="{BB962C8B-B14F-4D97-AF65-F5344CB8AC3E}">
        <p14:creationId xmlns:p14="http://schemas.microsoft.com/office/powerpoint/2010/main" val="21979998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6537"/>
            <a:ext cx="9144000" cy="1143000"/>
          </a:xfrm>
        </p:spPr>
        <p:txBody>
          <a:bodyPr/>
          <a:lstStyle/>
          <a:p>
            <a:r>
              <a:rPr lang="en-US" dirty="0">
                <a:solidFill>
                  <a:srgbClr val="FF6E1E"/>
                </a:solidFill>
              </a:rPr>
              <a:t>Summaries</a:t>
            </a:r>
          </a:p>
        </p:txBody>
      </p:sp>
      <p:sp>
        <p:nvSpPr>
          <p:cNvPr id="3" name="Content Placeholder 2"/>
          <p:cNvSpPr>
            <a:spLocks noGrp="1"/>
          </p:cNvSpPr>
          <p:nvPr>
            <p:ph idx="1"/>
          </p:nvPr>
        </p:nvSpPr>
        <p:spPr>
          <a:xfrm>
            <a:off x="318971" y="1417638"/>
            <a:ext cx="7875917" cy="5072372"/>
          </a:xfrm>
        </p:spPr>
        <p:txBody>
          <a:bodyPr/>
          <a:lstStyle/>
          <a:p>
            <a:pPr>
              <a:spcBef>
                <a:spcPts val="900"/>
              </a:spcBef>
              <a:buFont typeface="Wingdings" panose="05000000000000000000" pitchFamily="2" charset="2"/>
              <a:buChar char="§"/>
            </a:pPr>
            <a:r>
              <a:rPr lang="en-US" sz="2800" dirty="0"/>
              <a:t>PTA Example for Roll-up vs Actuals</a:t>
            </a:r>
          </a:p>
          <a:p>
            <a:pPr marL="365760" lvl="1" indent="0">
              <a:spcBef>
                <a:spcPts val="900"/>
              </a:spcBef>
              <a:buNone/>
            </a:pPr>
            <a:endParaRPr lang="en-US" sz="2800" b="1" cap="small" dirty="0">
              <a:solidFill>
                <a:srgbClr val="FF6E1E"/>
              </a:solidFill>
            </a:endParaRPr>
          </a:p>
          <a:p>
            <a:pPr marL="114300" indent="0">
              <a:spcBef>
                <a:spcPts val="0"/>
              </a:spcBef>
              <a:buNone/>
            </a:pPr>
            <a:endParaRPr lang="en-US" sz="2800" dirty="0"/>
          </a:p>
        </p:txBody>
      </p:sp>
      <p:sp>
        <p:nvSpPr>
          <p:cNvPr id="4" name="Date Placeholder 3"/>
          <p:cNvSpPr>
            <a:spLocks noGrp="1"/>
          </p:cNvSpPr>
          <p:nvPr>
            <p:ph type="dt" sz="half" idx="10"/>
          </p:nvPr>
        </p:nvSpPr>
        <p:spPr/>
        <p:txBody>
          <a:bodyPr/>
          <a:lstStyle/>
          <a:p>
            <a:pPr>
              <a:defRPr/>
            </a:pPr>
            <a:fld id="{C48F83B2-1DE6-45DB-A229-2AE91FD21614}" type="datetime1">
              <a:rPr lang="en-US" smtClean="0"/>
              <a:t>9/21/2021</a:t>
            </a:fld>
            <a:endParaRPr lang="en-US" dirty="0"/>
          </a:p>
        </p:txBody>
      </p:sp>
      <p:sp>
        <p:nvSpPr>
          <p:cNvPr id="5" name="Footer Placeholder 4"/>
          <p:cNvSpPr>
            <a:spLocks noGrp="1"/>
          </p:cNvSpPr>
          <p:nvPr>
            <p:ph type="ftr" sz="quarter" idx="11"/>
          </p:nvPr>
        </p:nvSpPr>
        <p:spPr/>
        <p:txBody>
          <a:bodyPr/>
          <a:lstStyle/>
          <a:p>
            <a:pPr>
              <a:defRPr/>
            </a:pPr>
            <a:r>
              <a:rPr lang="en-US" dirty="0"/>
              <a:t>IMSS | IBS</a:t>
            </a:r>
          </a:p>
        </p:txBody>
      </p:sp>
      <p:sp>
        <p:nvSpPr>
          <p:cNvPr id="6" name="Slide Number Placeholder 5"/>
          <p:cNvSpPr>
            <a:spLocks noGrp="1"/>
          </p:cNvSpPr>
          <p:nvPr>
            <p:ph type="sldNum" sz="quarter" idx="12"/>
          </p:nvPr>
        </p:nvSpPr>
        <p:spPr/>
        <p:txBody>
          <a:bodyPr/>
          <a:lstStyle/>
          <a:p>
            <a:pPr>
              <a:defRPr/>
            </a:pPr>
            <a:fld id="{ED007FB2-0B93-1440-B316-F7D077EA6BD9}" type="slidenum">
              <a:rPr lang="en-US" smtClean="0"/>
              <a:pPr>
                <a:defRPr/>
              </a:pPr>
              <a:t>13</a:t>
            </a:fld>
            <a:endParaRPr lang="en-US" dirty="0"/>
          </a:p>
        </p:txBody>
      </p:sp>
      <p:pic>
        <p:nvPicPr>
          <p:cNvPr id="8" name="Picture 7" descr="Table, Excel&#10;&#10;Description automatically generated">
            <a:extLst>
              <a:ext uri="{FF2B5EF4-FFF2-40B4-BE49-F238E27FC236}">
                <a16:creationId xmlns:a16="http://schemas.microsoft.com/office/drawing/2014/main" id="{74C84302-06DF-40D7-90E1-1692BEDFE262}"/>
              </a:ext>
            </a:extLst>
          </p:cNvPr>
          <p:cNvPicPr>
            <a:picLocks noChangeAspect="1"/>
          </p:cNvPicPr>
          <p:nvPr/>
        </p:nvPicPr>
        <p:blipFill>
          <a:blip r:embed="rId4"/>
          <a:stretch>
            <a:fillRect/>
          </a:stretch>
        </p:blipFill>
        <p:spPr>
          <a:xfrm>
            <a:off x="186451" y="2507878"/>
            <a:ext cx="8686800" cy="2492262"/>
          </a:xfrm>
          <a:prstGeom prst="rect">
            <a:avLst/>
          </a:prstGeom>
        </p:spPr>
      </p:pic>
    </p:spTree>
    <p:custDataLst>
      <p:tags r:id="rId1"/>
    </p:custDataLst>
    <p:extLst>
      <p:ext uri="{BB962C8B-B14F-4D97-AF65-F5344CB8AC3E}">
        <p14:creationId xmlns:p14="http://schemas.microsoft.com/office/powerpoint/2010/main" val="310999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6537"/>
            <a:ext cx="9144000" cy="1143000"/>
          </a:xfrm>
        </p:spPr>
        <p:txBody>
          <a:bodyPr/>
          <a:lstStyle/>
          <a:p>
            <a:r>
              <a:rPr lang="en-US" dirty="0">
                <a:solidFill>
                  <a:srgbClr val="FF6E1E"/>
                </a:solidFill>
              </a:rPr>
              <a:t>Budget and Spend</a:t>
            </a:r>
          </a:p>
        </p:txBody>
      </p:sp>
      <p:sp>
        <p:nvSpPr>
          <p:cNvPr id="3" name="Content Placeholder 2"/>
          <p:cNvSpPr>
            <a:spLocks noGrp="1"/>
          </p:cNvSpPr>
          <p:nvPr>
            <p:ph idx="1"/>
          </p:nvPr>
        </p:nvSpPr>
        <p:spPr>
          <a:xfrm>
            <a:off x="318971" y="1417638"/>
            <a:ext cx="7875917" cy="5072372"/>
          </a:xfrm>
        </p:spPr>
        <p:txBody>
          <a:bodyPr/>
          <a:lstStyle/>
          <a:p>
            <a:pPr>
              <a:spcBef>
                <a:spcPts val="1200"/>
              </a:spcBef>
              <a:buFont typeface="Wingdings" panose="05000000000000000000" pitchFamily="2" charset="2"/>
              <a:buChar char="§"/>
            </a:pPr>
            <a:r>
              <a:rPr lang="en-US" sz="2800" dirty="0"/>
              <a:t>Budgets</a:t>
            </a:r>
          </a:p>
          <a:p>
            <a:pPr lvl="1" indent="-377190">
              <a:spcBef>
                <a:spcPts val="900"/>
              </a:spcBef>
            </a:pPr>
            <a:r>
              <a:rPr lang="en-US" sz="2400" dirty="0"/>
              <a:t>Entered in Oracle at the </a:t>
            </a:r>
            <a:r>
              <a:rPr lang="en-US" sz="2400" i="1" dirty="0"/>
              <a:t>Expenditure Category</a:t>
            </a:r>
            <a:r>
              <a:rPr lang="en-US" sz="2400" dirty="0"/>
              <a:t>.</a:t>
            </a:r>
          </a:p>
          <a:p>
            <a:pPr lvl="1" indent="-377190">
              <a:spcBef>
                <a:spcPts val="900"/>
              </a:spcBef>
            </a:pPr>
            <a:r>
              <a:rPr lang="en-US" sz="2400" dirty="0"/>
              <a:t>Can be entered at any level in the PTA Hierarchy.</a:t>
            </a:r>
          </a:p>
          <a:p>
            <a:pPr lvl="1" indent="-377190">
              <a:spcBef>
                <a:spcPts val="900"/>
              </a:spcBef>
            </a:pPr>
            <a:r>
              <a:rPr lang="en-US" sz="2400" dirty="0"/>
              <a:t>Usually entered at the top task.</a:t>
            </a:r>
          </a:p>
          <a:p>
            <a:pPr>
              <a:spcBef>
                <a:spcPts val="1200"/>
              </a:spcBef>
              <a:buFont typeface="Wingdings" panose="05000000000000000000" pitchFamily="2" charset="2"/>
              <a:buChar char="§"/>
            </a:pPr>
            <a:r>
              <a:rPr lang="en-US" sz="2800" dirty="0"/>
              <a:t>Balances</a:t>
            </a:r>
          </a:p>
          <a:p>
            <a:pPr lvl="1" indent="-377190">
              <a:spcBef>
                <a:spcPts val="900"/>
              </a:spcBef>
            </a:pPr>
            <a:r>
              <a:rPr lang="en-US" sz="2400" dirty="0"/>
              <a:t>Budget </a:t>
            </a:r>
            <a:r>
              <a:rPr lang="en-US" sz="2400" i="1" dirty="0"/>
              <a:t>minus</a:t>
            </a:r>
            <a:r>
              <a:rPr lang="en-US" sz="2400" dirty="0"/>
              <a:t> Costs </a:t>
            </a:r>
            <a:r>
              <a:rPr lang="en-US" sz="2400" i="1" dirty="0"/>
              <a:t>minus </a:t>
            </a:r>
            <a:r>
              <a:rPr lang="en-US" sz="2400" dirty="0"/>
              <a:t>Commitments.</a:t>
            </a:r>
          </a:p>
          <a:p>
            <a:pPr lvl="1" indent="-377190">
              <a:spcBef>
                <a:spcPts val="900"/>
              </a:spcBef>
            </a:pPr>
            <a:r>
              <a:rPr lang="en-US" sz="2400" dirty="0"/>
              <a:t>Because of the Budget, Balances are also at the </a:t>
            </a:r>
            <a:r>
              <a:rPr lang="en-US" sz="2400" i="1" dirty="0"/>
              <a:t>Expenditure Category </a:t>
            </a:r>
            <a:r>
              <a:rPr lang="en-US" sz="2400" dirty="0"/>
              <a:t>level. </a:t>
            </a:r>
          </a:p>
        </p:txBody>
      </p:sp>
      <p:sp>
        <p:nvSpPr>
          <p:cNvPr id="4" name="Date Placeholder 3"/>
          <p:cNvSpPr>
            <a:spLocks noGrp="1"/>
          </p:cNvSpPr>
          <p:nvPr>
            <p:ph type="dt" sz="half" idx="10"/>
          </p:nvPr>
        </p:nvSpPr>
        <p:spPr/>
        <p:txBody>
          <a:bodyPr/>
          <a:lstStyle/>
          <a:p>
            <a:pPr>
              <a:defRPr/>
            </a:pPr>
            <a:fld id="{C48F83B2-1DE6-45DB-A229-2AE91FD21614}" type="datetime1">
              <a:rPr lang="en-US" smtClean="0"/>
              <a:t>9/21/2021</a:t>
            </a:fld>
            <a:endParaRPr lang="en-US" dirty="0"/>
          </a:p>
        </p:txBody>
      </p:sp>
      <p:sp>
        <p:nvSpPr>
          <p:cNvPr id="5" name="Footer Placeholder 4"/>
          <p:cNvSpPr>
            <a:spLocks noGrp="1"/>
          </p:cNvSpPr>
          <p:nvPr>
            <p:ph type="ftr" sz="quarter" idx="11"/>
          </p:nvPr>
        </p:nvSpPr>
        <p:spPr/>
        <p:txBody>
          <a:bodyPr/>
          <a:lstStyle/>
          <a:p>
            <a:pPr>
              <a:defRPr/>
            </a:pPr>
            <a:r>
              <a:rPr lang="en-US" dirty="0"/>
              <a:t>IMSS | IBS</a:t>
            </a:r>
          </a:p>
        </p:txBody>
      </p:sp>
      <p:sp>
        <p:nvSpPr>
          <p:cNvPr id="6" name="Slide Number Placeholder 5"/>
          <p:cNvSpPr>
            <a:spLocks noGrp="1"/>
          </p:cNvSpPr>
          <p:nvPr>
            <p:ph type="sldNum" sz="quarter" idx="12"/>
          </p:nvPr>
        </p:nvSpPr>
        <p:spPr/>
        <p:txBody>
          <a:bodyPr/>
          <a:lstStyle/>
          <a:p>
            <a:pPr>
              <a:defRPr/>
            </a:pPr>
            <a:fld id="{ED007FB2-0B93-1440-B316-F7D077EA6BD9}" type="slidenum">
              <a:rPr lang="en-US" smtClean="0"/>
              <a:pPr>
                <a:defRPr/>
              </a:pPr>
              <a:t>14</a:t>
            </a:fld>
            <a:endParaRPr lang="en-US" dirty="0"/>
          </a:p>
        </p:txBody>
      </p:sp>
    </p:spTree>
    <p:custDataLst>
      <p:tags r:id="rId1"/>
    </p:custDataLst>
    <p:extLst>
      <p:ext uri="{BB962C8B-B14F-4D97-AF65-F5344CB8AC3E}">
        <p14:creationId xmlns:p14="http://schemas.microsoft.com/office/powerpoint/2010/main" val="2081701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6537"/>
            <a:ext cx="9144000" cy="1143000"/>
          </a:xfrm>
        </p:spPr>
        <p:txBody>
          <a:bodyPr/>
          <a:lstStyle/>
          <a:p>
            <a:r>
              <a:rPr lang="en-US" dirty="0">
                <a:solidFill>
                  <a:srgbClr val="FF6E1E"/>
                </a:solidFill>
              </a:rPr>
              <a:t>Budget and Spend</a:t>
            </a:r>
          </a:p>
        </p:txBody>
      </p:sp>
      <p:sp>
        <p:nvSpPr>
          <p:cNvPr id="3" name="Content Placeholder 2"/>
          <p:cNvSpPr>
            <a:spLocks noGrp="1"/>
          </p:cNvSpPr>
          <p:nvPr>
            <p:ph idx="1"/>
          </p:nvPr>
        </p:nvSpPr>
        <p:spPr>
          <a:xfrm>
            <a:off x="318971" y="1417638"/>
            <a:ext cx="7875917" cy="5072372"/>
          </a:xfrm>
        </p:spPr>
        <p:txBody>
          <a:bodyPr/>
          <a:lstStyle/>
          <a:p>
            <a:pPr>
              <a:buFont typeface="Wingdings" panose="05000000000000000000" pitchFamily="2" charset="2"/>
              <a:buChar char="§"/>
            </a:pPr>
            <a:r>
              <a:rPr lang="en-US" sz="2800" dirty="0"/>
              <a:t>Spend</a:t>
            </a:r>
          </a:p>
          <a:p>
            <a:pPr lvl="1" indent="-377190">
              <a:spcBef>
                <a:spcPts val="900"/>
              </a:spcBef>
            </a:pPr>
            <a:r>
              <a:rPr lang="en-US" sz="2400" dirty="0"/>
              <a:t>Costs and Commitments are at the </a:t>
            </a:r>
            <a:r>
              <a:rPr lang="en-US" sz="2400" i="1" dirty="0"/>
              <a:t>Expenditure Type</a:t>
            </a:r>
            <a:r>
              <a:rPr lang="en-US" sz="2400" dirty="0"/>
              <a:t> level and roll-up to the </a:t>
            </a:r>
            <a:r>
              <a:rPr lang="en-US" sz="2400" i="1" dirty="0"/>
              <a:t>Expenditure Category.</a:t>
            </a:r>
          </a:p>
          <a:p>
            <a:pPr lvl="1" indent="-377190">
              <a:spcBef>
                <a:spcPts val="900"/>
              </a:spcBef>
            </a:pPr>
            <a:r>
              <a:rPr lang="en-US" sz="2400" dirty="0"/>
              <a:t>Costs and Commitments can </a:t>
            </a:r>
            <a:r>
              <a:rPr lang="en-US" sz="2400" i="1" dirty="0"/>
              <a:t>only</a:t>
            </a:r>
            <a:r>
              <a:rPr lang="en-US" sz="2400" dirty="0"/>
              <a:t> “hit” the lowest tasks of the Project work breakdown structure and then roll-up to the parent tasks.</a:t>
            </a:r>
          </a:p>
          <a:p>
            <a:pPr>
              <a:spcBef>
                <a:spcPts val="900"/>
              </a:spcBef>
              <a:buFont typeface="Wingdings" panose="05000000000000000000" pitchFamily="2" charset="2"/>
              <a:buChar char="§"/>
            </a:pPr>
            <a:r>
              <a:rPr lang="en-US" sz="2800" dirty="0"/>
              <a:t>Summary reports are generally at the Expenditure Category.</a:t>
            </a:r>
          </a:p>
          <a:p>
            <a:pPr lvl="1" indent="-377190">
              <a:spcBef>
                <a:spcPts val="900"/>
              </a:spcBef>
            </a:pPr>
            <a:r>
              <a:rPr lang="en-US" sz="2400" dirty="0"/>
              <a:t>Exception: </a:t>
            </a:r>
            <a:r>
              <a:rPr lang="en-US" sz="2400" i="1" dirty="0"/>
              <a:t>PTA Summary – Comparison of Budget and Spend.</a:t>
            </a:r>
            <a:endParaRPr lang="en-US" b="1" cap="small" dirty="0">
              <a:solidFill>
                <a:srgbClr val="FF6E1E"/>
              </a:solidFill>
            </a:endParaRPr>
          </a:p>
          <a:p>
            <a:pPr lvl="1" indent="-377190">
              <a:spcBef>
                <a:spcPts val="900"/>
              </a:spcBef>
            </a:pPr>
            <a:endParaRPr lang="en-US" sz="2400" dirty="0"/>
          </a:p>
        </p:txBody>
      </p:sp>
      <p:sp>
        <p:nvSpPr>
          <p:cNvPr id="4" name="Date Placeholder 3"/>
          <p:cNvSpPr>
            <a:spLocks noGrp="1"/>
          </p:cNvSpPr>
          <p:nvPr>
            <p:ph type="dt" sz="half" idx="10"/>
          </p:nvPr>
        </p:nvSpPr>
        <p:spPr/>
        <p:txBody>
          <a:bodyPr/>
          <a:lstStyle/>
          <a:p>
            <a:pPr>
              <a:defRPr/>
            </a:pPr>
            <a:fld id="{C48F83B2-1DE6-45DB-A229-2AE91FD21614}" type="datetime1">
              <a:rPr lang="en-US" smtClean="0"/>
              <a:t>9/21/2021</a:t>
            </a:fld>
            <a:endParaRPr lang="en-US" dirty="0"/>
          </a:p>
        </p:txBody>
      </p:sp>
      <p:sp>
        <p:nvSpPr>
          <p:cNvPr id="5" name="Footer Placeholder 4"/>
          <p:cNvSpPr>
            <a:spLocks noGrp="1"/>
          </p:cNvSpPr>
          <p:nvPr>
            <p:ph type="ftr" sz="quarter" idx="11"/>
          </p:nvPr>
        </p:nvSpPr>
        <p:spPr/>
        <p:txBody>
          <a:bodyPr/>
          <a:lstStyle/>
          <a:p>
            <a:pPr>
              <a:defRPr/>
            </a:pPr>
            <a:r>
              <a:rPr lang="en-US" dirty="0"/>
              <a:t>IMSS | IBS</a:t>
            </a:r>
          </a:p>
        </p:txBody>
      </p:sp>
      <p:sp>
        <p:nvSpPr>
          <p:cNvPr id="6" name="Slide Number Placeholder 5"/>
          <p:cNvSpPr>
            <a:spLocks noGrp="1"/>
          </p:cNvSpPr>
          <p:nvPr>
            <p:ph type="sldNum" sz="quarter" idx="12"/>
          </p:nvPr>
        </p:nvSpPr>
        <p:spPr/>
        <p:txBody>
          <a:bodyPr/>
          <a:lstStyle/>
          <a:p>
            <a:pPr>
              <a:defRPr/>
            </a:pPr>
            <a:fld id="{ED007FB2-0B93-1440-B316-F7D077EA6BD9}" type="slidenum">
              <a:rPr lang="en-US" smtClean="0"/>
              <a:pPr>
                <a:defRPr/>
              </a:pPr>
              <a:t>15</a:t>
            </a:fld>
            <a:endParaRPr lang="en-US" dirty="0"/>
          </a:p>
        </p:txBody>
      </p:sp>
    </p:spTree>
    <p:custDataLst>
      <p:tags r:id="rId1"/>
    </p:custDataLst>
    <p:extLst>
      <p:ext uri="{BB962C8B-B14F-4D97-AF65-F5344CB8AC3E}">
        <p14:creationId xmlns:p14="http://schemas.microsoft.com/office/powerpoint/2010/main" val="23025985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6537"/>
            <a:ext cx="9144000" cy="1143000"/>
          </a:xfrm>
        </p:spPr>
        <p:txBody>
          <a:bodyPr/>
          <a:lstStyle/>
          <a:p>
            <a:r>
              <a:rPr lang="en-US" dirty="0">
                <a:solidFill>
                  <a:srgbClr val="FF6E1E"/>
                </a:solidFill>
              </a:rPr>
              <a:t>PTA Summary – Comparison of Budget and Spend</a:t>
            </a:r>
          </a:p>
        </p:txBody>
      </p:sp>
      <p:sp>
        <p:nvSpPr>
          <p:cNvPr id="4" name="Date Placeholder 3"/>
          <p:cNvSpPr>
            <a:spLocks noGrp="1"/>
          </p:cNvSpPr>
          <p:nvPr>
            <p:ph type="dt" sz="half" idx="10"/>
          </p:nvPr>
        </p:nvSpPr>
        <p:spPr/>
        <p:txBody>
          <a:bodyPr/>
          <a:lstStyle/>
          <a:p>
            <a:pPr>
              <a:defRPr/>
            </a:pPr>
            <a:fld id="{C48F83B2-1DE6-45DB-A229-2AE91FD21614}" type="datetime1">
              <a:rPr lang="en-US" smtClean="0"/>
              <a:t>9/21/2021</a:t>
            </a:fld>
            <a:endParaRPr lang="en-US" dirty="0"/>
          </a:p>
        </p:txBody>
      </p:sp>
      <p:sp>
        <p:nvSpPr>
          <p:cNvPr id="5" name="Footer Placeholder 4"/>
          <p:cNvSpPr>
            <a:spLocks noGrp="1"/>
          </p:cNvSpPr>
          <p:nvPr>
            <p:ph type="ftr" sz="quarter" idx="11"/>
          </p:nvPr>
        </p:nvSpPr>
        <p:spPr/>
        <p:txBody>
          <a:bodyPr/>
          <a:lstStyle/>
          <a:p>
            <a:pPr>
              <a:defRPr/>
            </a:pPr>
            <a:r>
              <a:rPr lang="en-US" dirty="0"/>
              <a:t>IMSS | IBS</a:t>
            </a:r>
          </a:p>
        </p:txBody>
      </p:sp>
      <p:sp>
        <p:nvSpPr>
          <p:cNvPr id="6" name="Slide Number Placeholder 5"/>
          <p:cNvSpPr>
            <a:spLocks noGrp="1"/>
          </p:cNvSpPr>
          <p:nvPr>
            <p:ph type="sldNum" sz="quarter" idx="12"/>
          </p:nvPr>
        </p:nvSpPr>
        <p:spPr/>
        <p:txBody>
          <a:bodyPr/>
          <a:lstStyle/>
          <a:p>
            <a:pPr>
              <a:defRPr/>
            </a:pPr>
            <a:fld id="{ED007FB2-0B93-1440-B316-F7D077EA6BD9}" type="slidenum">
              <a:rPr lang="en-US" smtClean="0"/>
              <a:pPr>
                <a:defRPr/>
              </a:pPr>
              <a:t>16</a:t>
            </a:fld>
            <a:endParaRPr lang="en-US" dirty="0"/>
          </a:p>
        </p:txBody>
      </p:sp>
      <p:pic>
        <p:nvPicPr>
          <p:cNvPr id="9" name="Content Placeholder 7">
            <a:extLst>
              <a:ext uri="{FF2B5EF4-FFF2-40B4-BE49-F238E27FC236}">
                <a16:creationId xmlns:a16="http://schemas.microsoft.com/office/drawing/2014/main" id="{858BA383-0FEE-4251-8832-8DEB74BD05EB}"/>
              </a:ext>
            </a:extLst>
          </p:cNvPr>
          <p:cNvPicPr>
            <a:picLocks noGrp="1" noChangeAspect="1"/>
          </p:cNvPicPr>
          <p:nvPr>
            <p:ph idx="1"/>
          </p:nvPr>
        </p:nvPicPr>
        <p:blipFill>
          <a:blip r:embed="rId4"/>
          <a:stretch>
            <a:fillRect/>
          </a:stretch>
        </p:blipFill>
        <p:spPr>
          <a:xfrm>
            <a:off x="903844" y="1911910"/>
            <a:ext cx="7336312" cy="4444440"/>
          </a:xfrm>
          <a:ln>
            <a:solidFill>
              <a:srgbClr val="FF6E1E"/>
            </a:solidFill>
          </a:ln>
        </p:spPr>
      </p:pic>
    </p:spTree>
    <p:custDataLst>
      <p:tags r:id="rId1"/>
    </p:custDataLst>
    <p:extLst>
      <p:ext uri="{BB962C8B-B14F-4D97-AF65-F5344CB8AC3E}">
        <p14:creationId xmlns:p14="http://schemas.microsoft.com/office/powerpoint/2010/main" val="13686021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17295"/>
            <a:ext cx="9144000" cy="1143000"/>
          </a:xfrm>
        </p:spPr>
        <p:txBody>
          <a:bodyPr/>
          <a:lstStyle/>
          <a:p>
            <a:r>
              <a:rPr lang="en-US" dirty="0">
                <a:solidFill>
                  <a:srgbClr val="FF6E1E"/>
                </a:solidFill>
              </a:rPr>
              <a:t>ITD vs FY</a:t>
            </a:r>
          </a:p>
        </p:txBody>
      </p:sp>
      <p:sp>
        <p:nvSpPr>
          <p:cNvPr id="3" name="Content Placeholder 2"/>
          <p:cNvSpPr>
            <a:spLocks noGrp="1"/>
          </p:cNvSpPr>
          <p:nvPr>
            <p:ph idx="1"/>
          </p:nvPr>
        </p:nvSpPr>
        <p:spPr>
          <a:xfrm>
            <a:off x="317346" y="1396372"/>
            <a:ext cx="8516938" cy="4959978"/>
          </a:xfrm>
        </p:spPr>
        <p:txBody>
          <a:bodyPr/>
          <a:lstStyle/>
          <a:p>
            <a:pPr>
              <a:spcBef>
                <a:spcPts val="1200"/>
              </a:spcBef>
              <a:buFont typeface="Wingdings" panose="05000000000000000000" pitchFamily="2" charset="2"/>
              <a:buChar char="§"/>
            </a:pPr>
            <a:r>
              <a:rPr lang="en-US" sz="2800" dirty="0"/>
              <a:t>Most awards at Caltech are managed on an Inception-to-Date (ITD) basis.</a:t>
            </a:r>
          </a:p>
          <a:p>
            <a:pPr lvl="1"/>
            <a:r>
              <a:rPr lang="en-US" sz="2400" dirty="0"/>
              <a:t>Gifts and Endowments</a:t>
            </a:r>
          </a:p>
          <a:p>
            <a:pPr lvl="1"/>
            <a:r>
              <a:rPr lang="en-US" sz="2400" dirty="0"/>
              <a:t>Plant Funds</a:t>
            </a:r>
          </a:p>
          <a:p>
            <a:pPr lvl="1"/>
            <a:r>
              <a:rPr lang="en-US" sz="2400" dirty="0"/>
              <a:t>Sponsored Awards</a:t>
            </a:r>
            <a:endParaRPr lang="en-US" sz="2800" dirty="0"/>
          </a:p>
          <a:p>
            <a:pPr>
              <a:spcBef>
                <a:spcPts val="1200"/>
              </a:spcBef>
              <a:buFont typeface="Wingdings" panose="05000000000000000000" pitchFamily="2" charset="2"/>
              <a:buChar char="§"/>
            </a:pPr>
            <a:r>
              <a:rPr lang="en-US" sz="2800" dirty="0"/>
              <a:t>Some awards are managed on a fiscal year (FY) basis.</a:t>
            </a:r>
          </a:p>
          <a:p>
            <a:pPr lvl="1"/>
            <a:r>
              <a:rPr lang="en-US" sz="2400" dirty="0"/>
              <a:t>General Budget</a:t>
            </a:r>
          </a:p>
          <a:p>
            <a:pPr>
              <a:spcBef>
                <a:spcPts val="1200"/>
              </a:spcBef>
              <a:buFont typeface="Wingdings" panose="05000000000000000000" pitchFamily="2" charset="2"/>
              <a:buChar char="§"/>
            </a:pPr>
            <a:r>
              <a:rPr lang="en-US" sz="2800" dirty="0"/>
              <a:t>Using FY data for an ITD Award may provide misleading information.</a:t>
            </a:r>
          </a:p>
        </p:txBody>
      </p:sp>
      <p:sp>
        <p:nvSpPr>
          <p:cNvPr id="4" name="Date Placeholder 3"/>
          <p:cNvSpPr>
            <a:spLocks noGrp="1"/>
          </p:cNvSpPr>
          <p:nvPr>
            <p:ph type="dt" sz="half" idx="10"/>
          </p:nvPr>
        </p:nvSpPr>
        <p:spPr/>
        <p:txBody>
          <a:bodyPr/>
          <a:lstStyle/>
          <a:p>
            <a:pPr>
              <a:defRPr/>
            </a:pPr>
            <a:fld id="{C48F83B2-1DE6-45DB-A229-2AE91FD21614}" type="datetime1">
              <a:rPr lang="en-US" smtClean="0"/>
              <a:t>9/21/2021</a:t>
            </a:fld>
            <a:endParaRPr lang="en-US"/>
          </a:p>
        </p:txBody>
      </p:sp>
      <p:sp>
        <p:nvSpPr>
          <p:cNvPr id="5" name="Footer Placeholder 4"/>
          <p:cNvSpPr>
            <a:spLocks noGrp="1"/>
          </p:cNvSpPr>
          <p:nvPr>
            <p:ph type="ftr" sz="quarter" idx="11"/>
          </p:nvPr>
        </p:nvSpPr>
        <p:spPr/>
        <p:txBody>
          <a:bodyPr/>
          <a:lstStyle/>
          <a:p>
            <a:pPr>
              <a:defRPr/>
            </a:pPr>
            <a:r>
              <a:rPr lang="en-US" dirty="0"/>
              <a:t>IMSS | IBS</a:t>
            </a:r>
          </a:p>
        </p:txBody>
      </p:sp>
      <p:sp>
        <p:nvSpPr>
          <p:cNvPr id="6" name="Slide Number Placeholder 5"/>
          <p:cNvSpPr>
            <a:spLocks noGrp="1"/>
          </p:cNvSpPr>
          <p:nvPr>
            <p:ph type="sldNum" sz="quarter" idx="12"/>
          </p:nvPr>
        </p:nvSpPr>
        <p:spPr/>
        <p:txBody>
          <a:bodyPr/>
          <a:lstStyle/>
          <a:p>
            <a:pPr>
              <a:defRPr/>
            </a:pPr>
            <a:fld id="{ED007FB2-0B93-1440-B316-F7D077EA6BD9}" type="slidenum">
              <a:rPr lang="en-US" smtClean="0"/>
              <a:pPr>
                <a:defRPr/>
              </a:pPr>
              <a:t>17</a:t>
            </a:fld>
            <a:endParaRPr lang="en-US"/>
          </a:p>
        </p:txBody>
      </p:sp>
    </p:spTree>
    <p:custDataLst>
      <p:tags r:id="rId1"/>
    </p:custDataLst>
    <p:extLst>
      <p:ext uri="{BB962C8B-B14F-4D97-AF65-F5344CB8AC3E}">
        <p14:creationId xmlns:p14="http://schemas.microsoft.com/office/powerpoint/2010/main" val="25831683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17295"/>
            <a:ext cx="9144000" cy="1143000"/>
          </a:xfrm>
        </p:spPr>
        <p:txBody>
          <a:bodyPr/>
          <a:lstStyle/>
          <a:p>
            <a:r>
              <a:rPr lang="en-US" dirty="0">
                <a:solidFill>
                  <a:srgbClr val="FF6E1E"/>
                </a:solidFill>
              </a:rPr>
              <a:t>FY Summaries</a:t>
            </a:r>
          </a:p>
        </p:txBody>
      </p:sp>
      <p:sp>
        <p:nvSpPr>
          <p:cNvPr id="3" name="Content Placeholder 2"/>
          <p:cNvSpPr>
            <a:spLocks noGrp="1"/>
          </p:cNvSpPr>
          <p:nvPr>
            <p:ph idx="1"/>
          </p:nvPr>
        </p:nvSpPr>
        <p:spPr>
          <a:xfrm>
            <a:off x="317346" y="1396372"/>
            <a:ext cx="8516938" cy="4959978"/>
          </a:xfrm>
        </p:spPr>
        <p:txBody>
          <a:bodyPr/>
          <a:lstStyle/>
          <a:p>
            <a:pPr>
              <a:buFont typeface="Wingdings" panose="05000000000000000000" pitchFamily="2" charset="2"/>
              <a:buChar char="§"/>
            </a:pPr>
            <a:r>
              <a:rPr lang="en-US" sz="2800" dirty="0"/>
              <a:t>Caltech has its own logic for FY Summaries</a:t>
            </a:r>
          </a:p>
          <a:p>
            <a:pPr>
              <a:spcBef>
                <a:spcPts val="1200"/>
              </a:spcBef>
              <a:buFont typeface="Wingdings" panose="05000000000000000000" pitchFamily="2" charset="2"/>
              <a:buChar char="§"/>
            </a:pPr>
            <a:r>
              <a:rPr lang="en-US" sz="2800" dirty="0"/>
              <a:t>FY Budgets are based on the month into which the budget was entered for the fiscal year</a:t>
            </a:r>
          </a:p>
          <a:p>
            <a:pPr lvl="1"/>
            <a:r>
              <a:rPr lang="en-US" sz="2400" i="1" dirty="0"/>
              <a:t>FY Budget Allocation: </a:t>
            </a:r>
            <a:r>
              <a:rPr lang="en-US" sz="2400" dirty="0"/>
              <a:t>Entered in SEP-FY####</a:t>
            </a:r>
          </a:p>
          <a:p>
            <a:pPr lvl="1"/>
            <a:r>
              <a:rPr lang="en-US" sz="2400" i="1" dirty="0"/>
              <a:t>FY Carry </a:t>
            </a:r>
            <a:r>
              <a:rPr lang="en-US" sz="2400" i="1" dirty="0" err="1"/>
              <a:t>Fwd</a:t>
            </a:r>
            <a:r>
              <a:rPr lang="en-US" sz="2400" i="1" dirty="0"/>
              <a:t> Balance: </a:t>
            </a:r>
            <a:r>
              <a:rPr lang="en-US" sz="2400" dirty="0"/>
              <a:t>Entered in NOV-FY####</a:t>
            </a:r>
          </a:p>
          <a:p>
            <a:pPr lvl="1"/>
            <a:r>
              <a:rPr lang="en-US" sz="2400" i="1" dirty="0"/>
              <a:t>FY Prior Commit: </a:t>
            </a:r>
            <a:r>
              <a:rPr lang="en-US" sz="2400" dirty="0"/>
              <a:t>Entered in OCT-FY####</a:t>
            </a:r>
          </a:p>
          <a:p>
            <a:pPr lvl="1"/>
            <a:r>
              <a:rPr lang="en-US" sz="2400" i="1" dirty="0"/>
              <a:t>FY Budget </a:t>
            </a:r>
            <a:r>
              <a:rPr lang="en-US" sz="2400" dirty="0"/>
              <a:t>= Sum of All Entry for FY</a:t>
            </a:r>
          </a:p>
          <a:p>
            <a:pPr>
              <a:spcBef>
                <a:spcPts val="1200"/>
              </a:spcBef>
              <a:buFont typeface="Wingdings" panose="05000000000000000000" pitchFamily="2" charset="2"/>
              <a:buChar char="§"/>
            </a:pPr>
            <a:r>
              <a:rPr lang="en-US" sz="2600" dirty="0"/>
              <a:t>FY Costs are sum of costs for periods in fiscal year</a:t>
            </a:r>
          </a:p>
          <a:p>
            <a:pPr>
              <a:spcBef>
                <a:spcPts val="1200"/>
              </a:spcBef>
              <a:buFont typeface="Wingdings" panose="05000000000000000000" pitchFamily="2" charset="2"/>
              <a:buChar char="§"/>
            </a:pPr>
            <a:r>
              <a:rPr lang="en-US" sz="2600" dirty="0"/>
              <a:t>FY Budget Summaries have </a:t>
            </a:r>
            <a:r>
              <a:rPr lang="en-US" sz="2600" i="1" dirty="0"/>
              <a:t>no context</a:t>
            </a:r>
            <a:r>
              <a:rPr lang="en-US" sz="2600" dirty="0"/>
              <a:t> for ITD</a:t>
            </a:r>
          </a:p>
        </p:txBody>
      </p:sp>
      <p:sp>
        <p:nvSpPr>
          <p:cNvPr id="4" name="Date Placeholder 3"/>
          <p:cNvSpPr>
            <a:spLocks noGrp="1"/>
          </p:cNvSpPr>
          <p:nvPr>
            <p:ph type="dt" sz="half" idx="10"/>
          </p:nvPr>
        </p:nvSpPr>
        <p:spPr/>
        <p:txBody>
          <a:bodyPr/>
          <a:lstStyle/>
          <a:p>
            <a:pPr>
              <a:defRPr/>
            </a:pPr>
            <a:fld id="{C48F83B2-1DE6-45DB-A229-2AE91FD21614}" type="datetime1">
              <a:rPr lang="en-US" smtClean="0"/>
              <a:t>9/21/2021</a:t>
            </a:fld>
            <a:endParaRPr lang="en-US"/>
          </a:p>
        </p:txBody>
      </p:sp>
      <p:sp>
        <p:nvSpPr>
          <p:cNvPr id="5" name="Footer Placeholder 4"/>
          <p:cNvSpPr>
            <a:spLocks noGrp="1"/>
          </p:cNvSpPr>
          <p:nvPr>
            <p:ph type="ftr" sz="quarter" idx="11"/>
          </p:nvPr>
        </p:nvSpPr>
        <p:spPr/>
        <p:txBody>
          <a:bodyPr/>
          <a:lstStyle/>
          <a:p>
            <a:pPr>
              <a:defRPr/>
            </a:pPr>
            <a:r>
              <a:rPr lang="en-US" dirty="0"/>
              <a:t>IMSS | IBS</a:t>
            </a:r>
          </a:p>
        </p:txBody>
      </p:sp>
      <p:sp>
        <p:nvSpPr>
          <p:cNvPr id="6" name="Slide Number Placeholder 5"/>
          <p:cNvSpPr>
            <a:spLocks noGrp="1"/>
          </p:cNvSpPr>
          <p:nvPr>
            <p:ph type="sldNum" sz="quarter" idx="12"/>
          </p:nvPr>
        </p:nvSpPr>
        <p:spPr/>
        <p:txBody>
          <a:bodyPr/>
          <a:lstStyle/>
          <a:p>
            <a:pPr>
              <a:defRPr/>
            </a:pPr>
            <a:fld id="{ED007FB2-0B93-1440-B316-F7D077EA6BD9}" type="slidenum">
              <a:rPr lang="en-US" smtClean="0"/>
              <a:pPr>
                <a:defRPr/>
              </a:pPr>
              <a:t>18</a:t>
            </a:fld>
            <a:endParaRPr lang="en-US"/>
          </a:p>
        </p:txBody>
      </p:sp>
    </p:spTree>
    <p:custDataLst>
      <p:tags r:id="rId1"/>
    </p:custDataLst>
    <p:extLst>
      <p:ext uri="{BB962C8B-B14F-4D97-AF65-F5344CB8AC3E}">
        <p14:creationId xmlns:p14="http://schemas.microsoft.com/office/powerpoint/2010/main" val="23756089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6537"/>
            <a:ext cx="9144000" cy="1143000"/>
          </a:xfrm>
        </p:spPr>
        <p:txBody>
          <a:bodyPr/>
          <a:lstStyle/>
          <a:p>
            <a:r>
              <a:rPr lang="en-US" dirty="0">
                <a:solidFill>
                  <a:srgbClr val="FF6E1E"/>
                </a:solidFill>
              </a:rPr>
              <a:t>PTA Summary Report</a:t>
            </a:r>
          </a:p>
        </p:txBody>
      </p:sp>
      <p:sp>
        <p:nvSpPr>
          <p:cNvPr id="4" name="Date Placeholder 3"/>
          <p:cNvSpPr>
            <a:spLocks noGrp="1"/>
          </p:cNvSpPr>
          <p:nvPr>
            <p:ph type="dt" sz="half" idx="10"/>
          </p:nvPr>
        </p:nvSpPr>
        <p:spPr/>
        <p:txBody>
          <a:bodyPr/>
          <a:lstStyle/>
          <a:p>
            <a:pPr>
              <a:defRPr/>
            </a:pPr>
            <a:fld id="{C48F83B2-1DE6-45DB-A229-2AE91FD21614}" type="datetime1">
              <a:rPr lang="en-US" smtClean="0"/>
              <a:t>9/21/2021</a:t>
            </a:fld>
            <a:endParaRPr lang="en-US"/>
          </a:p>
        </p:txBody>
      </p:sp>
      <p:sp>
        <p:nvSpPr>
          <p:cNvPr id="5" name="Footer Placeholder 4"/>
          <p:cNvSpPr>
            <a:spLocks noGrp="1"/>
          </p:cNvSpPr>
          <p:nvPr>
            <p:ph type="ftr" sz="quarter" idx="11"/>
          </p:nvPr>
        </p:nvSpPr>
        <p:spPr/>
        <p:txBody>
          <a:bodyPr/>
          <a:lstStyle/>
          <a:p>
            <a:pPr>
              <a:defRPr/>
            </a:pPr>
            <a:r>
              <a:rPr lang="en-US" dirty="0"/>
              <a:t>IMSS | IBS</a:t>
            </a:r>
          </a:p>
        </p:txBody>
      </p:sp>
      <p:sp>
        <p:nvSpPr>
          <p:cNvPr id="6" name="Slide Number Placeholder 5"/>
          <p:cNvSpPr>
            <a:spLocks noGrp="1"/>
          </p:cNvSpPr>
          <p:nvPr>
            <p:ph type="sldNum" sz="quarter" idx="12"/>
          </p:nvPr>
        </p:nvSpPr>
        <p:spPr/>
        <p:txBody>
          <a:bodyPr/>
          <a:lstStyle/>
          <a:p>
            <a:pPr>
              <a:defRPr/>
            </a:pPr>
            <a:fld id="{ED007FB2-0B93-1440-B316-F7D077EA6BD9}" type="slidenum">
              <a:rPr lang="en-US" smtClean="0"/>
              <a:pPr>
                <a:defRPr/>
              </a:pPr>
              <a:t>19</a:t>
            </a:fld>
            <a:endParaRPr lang="en-US" dirty="0"/>
          </a:p>
        </p:txBody>
      </p:sp>
      <p:pic>
        <p:nvPicPr>
          <p:cNvPr id="3" name="Picture 2"/>
          <p:cNvPicPr>
            <a:picLocks noChangeAspect="1"/>
          </p:cNvPicPr>
          <p:nvPr/>
        </p:nvPicPr>
        <p:blipFill>
          <a:blip r:embed="rId4"/>
          <a:stretch>
            <a:fillRect/>
          </a:stretch>
        </p:blipFill>
        <p:spPr>
          <a:xfrm>
            <a:off x="28165" y="1441247"/>
            <a:ext cx="9118895" cy="5164272"/>
          </a:xfrm>
          <a:prstGeom prst="rect">
            <a:avLst/>
          </a:prstGeom>
        </p:spPr>
      </p:pic>
    </p:spTree>
    <p:custDataLst>
      <p:tags r:id="rId1"/>
    </p:custDataLst>
    <p:extLst>
      <p:ext uri="{BB962C8B-B14F-4D97-AF65-F5344CB8AC3E}">
        <p14:creationId xmlns:p14="http://schemas.microsoft.com/office/powerpoint/2010/main" val="1570703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1671155"/>
            <a:ext cx="9144000" cy="4253948"/>
          </a:xfrm>
        </p:spPr>
        <p:txBody>
          <a:bodyPr/>
          <a:lstStyle/>
          <a:p>
            <a:pPr>
              <a:spcBef>
                <a:spcPts val="2400"/>
              </a:spcBef>
            </a:pPr>
            <a:r>
              <a:rPr lang="en-US" sz="5400" b="1" dirty="0">
                <a:solidFill>
                  <a:srgbClr val="FF6E1E"/>
                </a:solidFill>
                <a:latin typeface="Calibri" panose="020F0502020204030204" pitchFamily="34" charset="0"/>
              </a:rPr>
              <a:t>Caltech Financials</a:t>
            </a:r>
            <a:br>
              <a:rPr lang="en-US" sz="5400" b="1" dirty="0">
                <a:solidFill>
                  <a:srgbClr val="FF6E1E"/>
                </a:solidFill>
                <a:latin typeface="Calibri" panose="020F0502020204030204" pitchFamily="34" charset="0"/>
              </a:rPr>
            </a:br>
            <a:r>
              <a:rPr lang="en-US" sz="5400" b="1" dirty="0">
                <a:solidFill>
                  <a:srgbClr val="FF6E1E"/>
                </a:solidFill>
                <a:latin typeface="Calibri" panose="020F0502020204030204" pitchFamily="34" charset="0"/>
              </a:rPr>
              <a:t>Data Warehouse</a:t>
            </a:r>
            <a:br>
              <a:rPr lang="en-US" sz="5400" b="1" dirty="0">
                <a:solidFill>
                  <a:srgbClr val="FF6E1E"/>
                </a:solidFill>
                <a:latin typeface="Calibri" panose="020F0502020204030204" pitchFamily="34" charset="0"/>
              </a:rPr>
            </a:br>
            <a:r>
              <a:rPr lang="en-US" sz="5400" b="1" i="1" dirty="0">
                <a:solidFill>
                  <a:srgbClr val="FF6E1E"/>
                </a:solidFill>
                <a:latin typeface="Calibri" panose="020F0502020204030204" pitchFamily="34" charset="0"/>
              </a:rPr>
              <a:t>Award Installments </a:t>
            </a:r>
            <a:br>
              <a:rPr lang="en-US" sz="5400" b="1" i="1" dirty="0">
                <a:solidFill>
                  <a:srgbClr val="FF6E1E"/>
                </a:solidFill>
                <a:latin typeface="Calibri" panose="020F0502020204030204" pitchFamily="34" charset="0"/>
              </a:rPr>
            </a:br>
            <a:r>
              <a:rPr lang="en-US" sz="5400" b="1" i="1" dirty="0">
                <a:solidFill>
                  <a:srgbClr val="FF6E1E"/>
                </a:solidFill>
                <a:latin typeface="Calibri" panose="020F0502020204030204" pitchFamily="34" charset="0"/>
              </a:rPr>
              <a:t>and Summaries</a:t>
            </a:r>
            <a:br>
              <a:rPr lang="en-US" sz="5400" b="1" i="1" dirty="0">
                <a:solidFill>
                  <a:srgbClr val="FF6E1E"/>
                </a:solidFill>
                <a:latin typeface="Calibri" panose="020F0502020204030204" pitchFamily="34" charset="0"/>
              </a:rPr>
            </a:br>
            <a:endParaRPr lang="en-US" sz="5400" b="1" i="1" dirty="0">
              <a:solidFill>
                <a:srgbClr val="FF6E1E"/>
              </a:solidFill>
              <a:latin typeface="Calibri" panose="020F0502020204030204" pitchFamily="34" charset="0"/>
            </a:endParaRPr>
          </a:p>
        </p:txBody>
      </p:sp>
      <p:sp>
        <p:nvSpPr>
          <p:cNvPr id="5" name="Date Placeholder 4"/>
          <p:cNvSpPr>
            <a:spLocks noGrp="1"/>
          </p:cNvSpPr>
          <p:nvPr>
            <p:ph type="dt" sz="half" idx="10"/>
          </p:nvPr>
        </p:nvSpPr>
        <p:spPr/>
        <p:txBody>
          <a:bodyPr/>
          <a:lstStyle/>
          <a:p>
            <a:pPr>
              <a:defRPr/>
            </a:pPr>
            <a:fld id="{A82D5E12-5399-448A-9624-0DC53239F9CA}" type="datetime1">
              <a:rPr lang="en-US" smtClean="0"/>
              <a:t>9/21/2021</a:t>
            </a:fld>
            <a:endParaRPr lang="en-US"/>
          </a:p>
        </p:txBody>
      </p:sp>
      <p:sp>
        <p:nvSpPr>
          <p:cNvPr id="6" name="Footer Placeholder 5"/>
          <p:cNvSpPr>
            <a:spLocks noGrp="1"/>
          </p:cNvSpPr>
          <p:nvPr>
            <p:ph type="ftr" sz="quarter" idx="11"/>
          </p:nvPr>
        </p:nvSpPr>
        <p:spPr/>
        <p:txBody>
          <a:bodyPr/>
          <a:lstStyle/>
          <a:p>
            <a:pPr>
              <a:defRPr/>
            </a:pPr>
            <a:r>
              <a:rPr lang="en-US"/>
              <a:t>IMSS | Institute Business Systems</a:t>
            </a:r>
          </a:p>
        </p:txBody>
      </p:sp>
      <p:sp>
        <p:nvSpPr>
          <p:cNvPr id="7" name="Slide Number Placeholder 6"/>
          <p:cNvSpPr>
            <a:spLocks noGrp="1"/>
          </p:cNvSpPr>
          <p:nvPr>
            <p:ph type="sldNum" sz="quarter" idx="12"/>
          </p:nvPr>
        </p:nvSpPr>
        <p:spPr/>
        <p:txBody>
          <a:bodyPr/>
          <a:lstStyle/>
          <a:p>
            <a:pPr>
              <a:defRPr/>
            </a:pPr>
            <a:fld id="{FDE70C11-08F6-C245-996C-67C089C8904D}" type="slidenum">
              <a:rPr lang="en-US" smtClean="0"/>
              <a:pPr>
                <a:defRPr/>
              </a:pPr>
              <a:t>2</a:t>
            </a:fld>
            <a:endParaRPr lang="en-US"/>
          </a:p>
        </p:txBody>
      </p:sp>
    </p:spTree>
    <p:custDataLst>
      <p:tags r:id="rId1"/>
    </p:custDataLst>
    <p:extLst>
      <p:ext uri="{BB962C8B-B14F-4D97-AF65-F5344CB8AC3E}">
        <p14:creationId xmlns:p14="http://schemas.microsoft.com/office/powerpoint/2010/main" val="22886850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2570923"/>
            <a:ext cx="9144000" cy="2309430"/>
          </a:xfrm>
        </p:spPr>
        <p:txBody>
          <a:bodyPr/>
          <a:lstStyle/>
          <a:p>
            <a:r>
              <a:rPr lang="en-US" sz="7200" b="1" dirty="0">
                <a:solidFill>
                  <a:srgbClr val="FF6E1E"/>
                </a:solidFill>
                <a:latin typeface="Calibri" panose="020F0502020204030204" pitchFamily="34" charset="0"/>
              </a:rPr>
              <a:t>Accessing the Reports</a:t>
            </a:r>
          </a:p>
        </p:txBody>
      </p:sp>
      <p:sp>
        <p:nvSpPr>
          <p:cNvPr id="5" name="Date Placeholder 4"/>
          <p:cNvSpPr>
            <a:spLocks noGrp="1"/>
          </p:cNvSpPr>
          <p:nvPr>
            <p:ph type="dt" sz="half" idx="10"/>
          </p:nvPr>
        </p:nvSpPr>
        <p:spPr/>
        <p:txBody>
          <a:bodyPr/>
          <a:lstStyle/>
          <a:p>
            <a:pPr>
              <a:defRPr/>
            </a:pPr>
            <a:fld id="{A82D5E12-5399-448A-9624-0DC53239F9CA}" type="datetime1">
              <a:rPr lang="en-US" smtClean="0"/>
              <a:t>9/21/2021</a:t>
            </a:fld>
            <a:endParaRPr lang="en-US"/>
          </a:p>
        </p:txBody>
      </p:sp>
      <p:sp>
        <p:nvSpPr>
          <p:cNvPr id="6" name="Footer Placeholder 5"/>
          <p:cNvSpPr>
            <a:spLocks noGrp="1"/>
          </p:cNvSpPr>
          <p:nvPr>
            <p:ph type="ftr" sz="quarter" idx="11"/>
          </p:nvPr>
        </p:nvSpPr>
        <p:spPr/>
        <p:txBody>
          <a:bodyPr/>
          <a:lstStyle/>
          <a:p>
            <a:pPr>
              <a:defRPr/>
            </a:pPr>
            <a:r>
              <a:rPr lang="en-US"/>
              <a:t>IMSS | Institute Business Systems</a:t>
            </a:r>
          </a:p>
        </p:txBody>
      </p:sp>
      <p:sp>
        <p:nvSpPr>
          <p:cNvPr id="7" name="Slide Number Placeholder 6"/>
          <p:cNvSpPr>
            <a:spLocks noGrp="1"/>
          </p:cNvSpPr>
          <p:nvPr>
            <p:ph type="sldNum" sz="quarter" idx="12"/>
          </p:nvPr>
        </p:nvSpPr>
        <p:spPr/>
        <p:txBody>
          <a:bodyPr/>
          <a:lstStyle/>
          <a:p>
            <a:pPr>
              <a:defRPr/>
            </a:pPr>
            <a:fld id="{FDE70C11-08F6-C245-996C-67C089C8904D}" type="slidenum">
              <a:rPr lang="en-US" smtClean="0"/>
              <a:pPr>
                <a:defRPr/>
              </a:pPr>
              <a:t>20</a:t>
            </a:fld>
            <a:endParaRPr lang="en-US"/>
          </a:p>
        </p:txBody>
      </p:sp>
    </p:spTree>
    <p:custDataLst>
      <p:tags r:id="rId1"/>
    </p:custDataLst>
    <p:extLst>
      <p:ext uri="{BB962C8B-B14F-4D97-AF65-F5344CB8AC3E}">
        <p14:creationId xmlns:p14="http://schemas.microsoft.com/office/powerpoint/2010/main" val="11886153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95904"/>
            <a:ext cx="9144000" cy="1143000"/>
          </a:xfrm>
        </p:spPr>
        <p:txBody>
          <a:bodyPr/>
          <a:lstStyle/>
          <a:p>
            <a:r>
              <a:rPr lang="en-US" dirty="0">
                <a:solidFill>
                  <a:srgbClr val="FF6E1E"/>
                </a:solidFill>
              </a:rPr>
              <a:t>Accessing the Reports</a:t>
            </a:r>
          </a:p>
        </p:txBody>
      </p:sp>
      <p:sp>
        <p:nvSpPr>
          <p:cNvPr id="5" name="Footer Placeholder 4"/>
          <p:cNvSpPr>
            <a:spLocks noGrp="1"/>
          </p:cNvSpPr>
          <p:nvPr>
            <p:ph type="ftr" sz="quarter" idx="11"/>
          </p:nvPr>
        </p:nvSpPr>
        <p:spPr/>
        <p:txBody>
          <a:bodyPr/>
          <a:lstStyle/>
          <a:p>
            <a:pPr>
              <a:defRPr/>
            </a:pPr>
            <a:r>
              <a:rPr lang="en-US"/>
              <a:t>IMSS | IBS</a:t>
            </a:r>
            <a:endParaRPr lang="en-US" dirty="0"/>
          </a:p>
        </p:txBody>
      </p:sp>
      <p:sp>
        <p:nvSpPr>
          <p:cNvPr id="6" name="Slide Number Placeholder 5"/>
          <p:cNvSpPr>
            <a:spLocks noGrp="1"/>
          </p:cNvSpPr>
          <p:nvPr>
            <p:ph type="sldNum" sz="quarter" idx="12"/>
          </p:nvPr>
        </p:nvSpPr>
        <p:spPr/>
        <p:txBody>
          <a:bodyPr/>
          <a:lstStyle/>
          <a:p>
            <a:pPr>
              <a:defRPr/>
            </a:pPr>
            <a:fld id="{ED007FB2-0B93-1440-B316-F7D077EA6BD9}" type="slidenum">
              <a:rPr lang="en-US" smtClean="0"/>
              <a:pPr>
                <a:defRPr/>
              </a:pPr>
              <a:t>21</a:t>
            </a:fld>
            <a:endParaRPr lang="en-US"/>
          </a:p>
        </p:txBody>
      </p:sp>
      <p:sp>
        <p:nvSpPr>
          <p:cNvPr id="8" name="Content Placeholder 2"/>
          <p:cNvSpPr>
            <a:spLocks noGrp="1"/>
          </p:cNvSpPr>
          <p:nvPr>
            <p:ph idx="1"/>
          </p:nvPr>
        </p:nvSpPr>
        <p:spPr>
          <a:xfrm>
            <a:off x="318971" y="1417638"/>
            <a:ext cx="7875917" cy="4708526"/>
          </a:xfrm>
        </p:spPr>
        <p:txBody>
          <a:bodyPr/>
          <a:lstStyle/>
          <a:p>
            <a:pPr>
              <a:buFont typeface="Wingdings" panose="05000000000000000000" pitchFamily="2" charset="2"/>
              <a:buChar char="§"/>
            </a:pPr>
            <a:r>
              <a:rPr lang="en-US" sz="2600" dirty="0"/>
              <a:t>OBI is Part of access.caltech Single Sign-On</a:t>
            </a:r>
            <a:endParaRPr lang="en-US" sz="2200" i="1" dirty="0"/>
          </a:p>
          <a:p>
            <a:pPr lvl="1" indent="-377190">
              <a:spcBef>
                <a:spcPts val="900"/>
              </a:spcBef>
            </a:pPr>
            <a:r>
              <a:rPr lang="en-US" sz="2200" dirty="0"/>
              <a:t>Link: </a:t>
            </a:r>
            <a:r>
              <a:rPr lang="en-US" sz="2200" i="1" dirty="0"/>
              <a:t>Data Warehouse (OBI)</a:t>
            </a:r>
            <a:br>
              <a:rPr lang="en-US" sz="2200" i="1" dirty="0"/>
            </a:br>
            <a:br>
              <a:rPr lang="en-US" sz="2200" i="1" dirty="0"/>
            </a:br>
            <a:br>
              <a:rPr lang="en-US" sz="2200" i="1" dirty="0"/>
            </a:br>
            <a:endParaRPr lang="en-US" sz="2600" dirty="0"/>
          </a:p>
          <a:p>
            <a:pPr>
              <a:buFont typeface="Wingdings" panose="05000000000000000000" pitchFamily="2" charset="2"/>
              <a:buChar char="§"/>
            </a:pPr>
            <a:r>
              <a:rPr lang="en-US" sz="2600" dirty="0"/>
              <a:t>VPN is Required</a:t>
            </a:r>
          </a:p>
          <a:p>
            <a:pPr>
              <a:spcBef>
                <a:spcPts val="1200"/>
              </a:spcBef>
              <a:buFont typeface="Wingdings" panose="05000000000000000000" pitchFamily="2" charset="2"/>
              <a:buChar char="§"/>
            </a:pPr>
            <a:r>
              <a:rPr lang="en-US" sz="2600" dirty="0"/>
              <a:t>Pop-up Windows Must be Allowed for OBI</a:t>
            </a:r>
          </a:p>
          <a:p>
            <a:pPr lvl="1" indent="-377190">
              <a:spcBef>
                <a:spcPts val="900"/>
              </a:spcBef>
            </a:pPr>
            <a:r>
              <a:rPr lang="en-US" sz="2200" i="1" dirty="0"/>
              <a:t>obi-proxy-prod-a.caltech.edu</a:t>
            </a:r>
            <a:endParaRPr lang="en-US" sz="2400" dirty="0"/>
          </a:p>
          <a:p>
            <a:endParaRPr lang="en-US" dirty="0"/>
          </a:p>
        </p:txBody>
      </p:sp>
      <p:pic>
        <p:nvPicPr>
          <p:cNvPr id="9" name="Picture 8"/>
          <p:cNvPicPr>
            <a:picLocks noChangeAspect="1"/>
          </p:cNvPicPr>
          <p:nvPr/>
        </p:nvPicPr>
        <p:blipFill rotWithShape="1">
          <a:blip r:embed="rId4"/>
          <a:srcRect t="9484" b="11149"/>
          <a:stretch/>
        </p:blipFill>
        <p:spPr>
          <a:xfrm>
            <a:off x="333495" y="2560638"/>
            <a:ext cx="8447061" cy="723475"/>
          </a:xfrm>
          <a:prstGeom prst="rect">
            <a:avLst/>
          </a:prstGeom>
          <a:ln>
            <a:solidFill>
              <a:schemeClr val="accent1"/>
            </a:solidFill>
          </a:ln>
        </p:spPr>
      </p:pic>
    </p:spTree>
    <p:custDataLst>
      <p:tags r:id="rId1"/>
    </p:custDataLst>
    <p:extLst>
      <p:ext uri="{BB962C8B-B14F-4D97-AF65-F5344CB8AC3E}">
        <p14:creationId xmlns:p14="http://schemas.microsoft.com/office/powerpoint/2010/main" val="8296531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95904"/>
            <a:ext cx="9144000" cy="1143000"/>
          </a:xfrm>
        </p:spPr>
        <p:txBody>
          <a:bodyPr/>
          <a:lstStyle/>
          <a:p>
            <a:r>
              <a:rPr lang="en-US" dirty="0">
                <a:solidFill>
                  <a:srgbClr val="FF6E1E"/>
                </a:solidFill>
              </a:rPr>
              <a:t>Accessing the Reports</a:t>
            </a:r>
          </a:p>
        </p:txBody>
      </p:sp>
      <p:sp>
        <p:nvSpPr>
          <p:cNvPr id="3" name="Content Placeholder 2"/>
          <p:cNvSpPr>
            <a:spLocks noGrp="1"/>
          </p:cNvSpPr>
          <p:nvPr>
            <p:ph idx="1"/>
          </p:nvPr>
        </p:nvSpPr>
        <p:spPr>
          <a:xfrm>
            <a:off x="318970" y="1417638"/>
            <a:ext cx="8642149" cy="4938712"/>
          </a:xfrm>
        </p:spPr>
        <p:txBody>
          <a:bodyPr/>
          <a:lstStyle/>
          <a:p>
            <a:pPr>
              <a:buFont typeface="Wingdings" panose="05000000000000000000" pitchFamily="2" charset="2"/>
              <a:buChar char="§"/>
            </a:pPr>
            <a:r>
              <a:rPr lang="en-US" sz="2800" dirty="0"/>
              <a:t>To access the reports, click on a role under </a:t>
            </a:r>
            <a:br>
              <a:rPr lang="en-US" sz="2800" dirty="0"/>
            </a:br>
            <a:r>
              <a:rPr lang="en-US" sz="2400" i="1" dirty="0"/>
              <a:t>MY DASHBOARDS.</a:t>
            </a:r>
            <a:endParaRPr lang="en-US" sz="2400" dirty="0"/>
          </a:p>
          <a:p>
            <a:pPr>
              <a:spcBef>
                <a:spcPts val="1200"/>
              </a:spcBef>
              <a:buFont typeface="Wingdings" panose="05000000000000000000" pitchFamily="2" charset="2"/>
              <a:buChar char="§"/>
            </a:pPr>
            <a:r>
              <a:rPr lang="en-US" sz="2800" dirty="0"/>
              <a:t>In the Report Listing each </a:t>
            </a:r>
            <a:r>
              <a:rPr lang="en-US" sz="2800" i="1" dirty="0"/>
              <a:t>Subject Area </a:t>
            </a:r>
            <a:r>
              <a:rPr lang="en-US" sz="2800" dirty="0"/>
              <a:t>has a tab.</a:t>
            </a:r>
            <a:endParaRPr lang="en-US" sz="2600" dirty="0"/>
          </a:p>
          <a:p>
            <a:pPr lvl="1" indent="-377190"/>
            <a:endParaRPr lang="en-US" sz="2400" dirty="0"/>
          </a:p>
          <a:p>
            <a:pPr lvl="1" indent="-377190"/>
            <a:endParaRPr lang="en-US" sz="2400" dirty="0"/>
          </a:p>
          <a:p>
            <a:pPr lvl="1" indent="-377190"/>
            <a:endParaRPr lang="en-US" sz="2400" dirty="0"/>
          </a:p>
          <a:p>
            <a:pPr lvl="1" indent="-377190"/>
            <a:endParaRPr lang="en-US" sz="2400" dirty="0"/>
          </a:p>
          <a:p>
            <a:pPr lvl="1" indent="-377190"/>
            <a:endParaRPr lang="en-US" sz="2400" dirty="0"/>
          </a:p>
          <a:p>
            <a:pPr>
              <a:buFont typeface="Wingdings" panose="05000000000000000000" pitchFamily="2" charset="2"/>
              <a:buChar char="§"/>
            </a:pPr>
            <a:r>
              <a:rPr lang="en-US" sz="2800" dirty="0"/>
              <a:t>For this training we will be using the </a:t>
            </a:r>
            <a:r>
              <a:rPr lang="en-US" sz="2800" i="1" dirty="0"/>
              <a:t>Installments </a:t>
            </a:r>
            <a:r>
              <a:rPr lang="en-US" sz="2800" dirty="0"/>
              <a:t>tab and </a:t>
            </a:r>
            <a:r>
              <a:rPr lang="en-US" sz="2800" i="1" dirty="0"/>
              <a:t>Summaries </a:t>
            </a:r>
            <a:r>
              <a:rPr lang="en-US" sz="2800" dirty="0"/>
              <a:t>tabs.</a:t>
            </a:r>
          </a:p>
          <a:p>
            <a:pPr>
              <a:buFont typeface="Wingdings" panose="05000000000000000000" pitchFamily="2" charset="2"/>
              <a:buChar char="§"/>
            </a:pPr>
            <a:endParaRPr lang="en-US" sz="2800" dirty="0"/>
          </a:p>
          <a:p>
            <a:pPr marL="0" indent="0">
              <a:buNone/>
            </a:pPr>
            <a:endParaRPr lang="en-US" sz="2600" dirty="0"/>
          </a:p>
          <a:p>
            <a:endParaRPr lang="en-US" dirty="0"/>
          </a:p>
        </p:txBody>
      </p:sp>
      <p:sp>
        <p:nvSpPr>
          <p:cNvPr id="4" name="Date Placeholder 3"/>
          <p:cNvSpPr>
            <a:spLocks noGrp="1"/>
          </p:cNvSpPr>
          <p:nvPr>
            <p:ph type="dt" sz="half" idx="10"/>
          </p:nvPr>
        </p:nvSpPr>
        <p:spPr/>
        <p:txBody>
          <a:bodyPr/>
          <a:lstStyle/>
          <a:p>
            <a:pPr>
              <a:defRPr/>
            </a:pPr>
            <a:fld id="{C48F83B2-1DE6-45DB-A229-2AE91FD21614}" type="datetime1">
              <a:rPr lang="en-US" smtClean="0"/>
              <a:t>9/21/2021</a:t>
            </a:fld>
            <a:endParaRPr lang="en-US"/>
          </a:p>
        </p:txBody>
      </p:sp>
      <p:sp>
        <p:nvSpPr>
          <p:cNvPr id="5" name="Footer Placeholder 4"/>
          <p:cNvSpPr>
            <a:spLocks noGrp="1"/>
          </p:cNvSpPr>
          <p:nvPr>
            <p:ph type="ftr" sz="quarter" idx="11"/>
          </p:nvPr>
        </p:nvSpPr>
        <p:spPr/>
        <p:txBody>
          <a:bodyPr/>
          <a:lstStyle/>
          <a:p>
            <a:pPr>
              <a:defRPr/>
            </a:pPr>
            <a:r>
              <a:rPr lang="en-US" dirty="0"/>
              <a:t>IMSS | IBS</a:t>
            </a:r>
          </a:p>
        </p:txBody>
      </p:sp>
      <p:sp>
        <p:nvSpPr>
          <p:cNvPr id="6" name="Slide Number Placeholder 5"/>
          <p:cNvSpPr>
            <a:spLocks noGrp="1"/>
          </p:cNvSpPr>
          <p:nvPr>
            <p:ph type="sldNum" sz="quarter" idx="12"/>
          </p:nvPr>
        </p:nvSpPr>
        <p:spPr/>
        <p:txBody>
          <a:bodyPr/>
          <a:lstStyle/>
          <a:p>
            <a:pPr>
              <a:defRPr/>
            </a:pPr>
            <a:fld id="{ED007FB2-0B93-1440-B316-F7D077EA6BD9}" type="slidenum">
              <a:rPr lang="en-US" smtClean="0"/>
              <a:pPr>
                <a:defRPr/>
              </a:pPr>
              <a:t>22</a:t>
            </a:fld>
            <a:endParaRPr lang="en-US"/>
          </a:p>
        </p:txBody>
      </p:sp>
      <p:pic>
        <p:nvPicPr>
          <p:cNvPr id="7" name="Picture 6">
            <a:extLst>
              <a:ext uri="{FF2B5EF4-FFF2-40B4-BE49-F238E27FC236}">
                <a16:creationId xmlns:a16="http://schemas.microsoft.com/office/drawing/2014/main" id="{3A0E4A7D-3000-47E0-A169-24D7EFC1C1FE}"/>
              </a:ext>
            </a:extLst>
          </p:cNvPr>
          <p:cNvPicPr>
            <a:picLocks noChangeAspect="1"/>
          </p:cNvPicPr>
          <p:nvPr/>
        </p:nvPicPr>
        <p:blipFill rotWithShape="1">
          <a:blip r:embed="rId4"/>
          <a:srcRect r="9086"/>
          <a:stretch/>
        </p:blipFill>
        <p:spPr>
          <a:xfrm>
            <a:off x="814223" y="3149121"/>
            <a:ext cx="7515553" cy="1714286"/>
          </a:xfrm>
          <a:prstGeom prst="rect">
            <a:avLst/>
          </a:prstGeom>
          <a:ln>
            <a:solidFill>
              <a:schemeClr val="accent1"/>
            </a:solidFill>
          </a:ln>
        </p:spPr>
      </p:pic>
    </p:spTree>
    <p:custDataLst>
      <p:tags r:id="rId1"/>
    </p:custDataLst>
    <p:extLst>
      <p:ext uri="{BB962C8B-B14F-4D97-AF65-F5344CB8AC3E}">
        <p14:creationId xmlns:p14="http://schemas.microsoft.com/office/powerpoint/2010/main" val="1719717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457200"/>
            <a:ext cx="9144000" cy="5770179"/>
          </a:xfrm>
        </p:spPr>
        <p:txBody>
          <a:bodyPr/>
          <a:lstStyle/>
          <a:p>
            <a:pPr>
              <a:spcBef>
                <a:spcPts val="1200"/>
              </a:spcBef>
            </a:pPr>
            <a:r>
              <a:rPr lang="en-US" sz="5400" b="1" dirty="0">
                <a:solidFill>
                  <a:srgbClr val="FF6E1E"/>
                </a:solidFill>
                <a:latin typeface="Calibri" panose="020F0502020204030204" pitchFamily="34" charset="0"/>
              </a:rPr>
              <a:t>Caltech</a:t>
            </a:r>
            <a:br>
              <a:rPr lang="en-US" sz="5400" b="1" dirty="0">
                <a:solidFill>
                  <a:srgbClr val="FF6E1E"/>
                </a:solidFill>
                <a:latin typeface="Calibri" panose="020F0502020204030204" pitchFamily="34" charset="0"/>
              </a:rPr>
            </a:br>
            <a:r>
              <a:rPr lang="en-US" sz="5400" b="1" dirty="0">
                <a:solidFill>
                  <a:srgbClr val="FF6E1E"/>
                </a:solidFill>
                <a:latin typeface="Calibri" panose="020F0502020204030204" pitchFamily="34" charset="0"/>
              </a:rPr>
              <a:t>Financials Data Warehouse</a:t>
            </a:r>
            <a:br>
              <a:rPr lang="en-US" sz="5400" b="1" dirty="0">
                <a:solidFill>
                  <a:srgbClr val="FF6E1E"/>
                </a:solidFill>
                <a:latin typeface="Calibri" panose="020F0502020204030204" pitchFamily="34" charset="0"/>
              </a:rPr>
            </a:br>
            <a:br>
              <a:rPr lang="en-US" sz="4000" b="1" dirty="0">
                <a:solidFill>
                  <a:srgbClr val="FF6E1E"/>
                </a:solidFill>
                <a:latin typeface="Calibri" panose="020F0502020204030204" pitchFamily="34" charset="0"/>
              </a:rPr>
            </a:br>
            <a:r>
              <a:rPr lang="en-US" sz="4800" b="1" i="1" dirty="0">
                <a:solidFill>
                  <a:srgbClr val="FF6E1E"/>
                </a:solidFill>
                <a:latin typeface="Calibri" panose="020F0502020204030204" pitchFamily="34" charset="0"/>
                <a:hlinkClick r:id="rId4"/>
              </a:rPr>
              <a:t>OBIHelp@caltech.edu</a:t>
            </a:r>
            <a:br>
              <a:rPr lang="en-US" sz="4800" b="1" i="1" dirty="0">
                <a:solidFill>
                  <a:srgbClr val="FF6E1E"/>
                </a:solidFill>
                <a:latin typeface="Calibri" panose="020F0502020204030204" pitchFamily="34" charset="0"/>
              </a:rPr>
            </a:br>
            <a:br>
              <a:rPr lang="en-US" sz="4000" b="1" i="1" dirty="0">
                <a:solidFill>
                  <a:srgbClr val="FF6E1E"/>
                </a:solidFill>
                <a:latin typeface="Calibri" panose="020F0502020204030204" pitchFamily="34" charset="0"/>
              </a:rPr>
            </a:br>
            <a:r>
              <a:rPr lang="en-US" sz="4800" b="1" i="1" dirty="0">
                <a:solidFill>
                  <a:srgbClr val="FF6E1E"/>
                </a:solidFill>
                <a:latin typeface="Calibri" panose="020F0502020204030204" pitchFamily="34" charset="0"/>
                <a:hlinkClick r:id="rId5"/>
              </a:rPr>
              <a:t>OBI Training Documentation</a:t>
            </a:r>
            <a:br>
              <a:rPr lang="en-US" sz="4800" b="1" i="1" dirty="0">
                <a:solidFill>
                  <a:srgbClr val="FF6E1E"/>
                </a:solidFill>
                <a:latin typeface="Calibri" panose="020F0502020204030204" pitchFamily="34" charset="0"/>
              </a:rPr>
            </a:br>
            <a:br>
              <a:rPr lang="en-US" sz="4000" b="1" i="1" dirty="0">
                <a:solidFill>
                  <a:srgbClr val="FF6E1E"/>
                </a:solidFill>
                <a:latin typeface="Calibri" panose="020F0502020204030204" pitchFamily="34" charset="0"/>
              </a:rPr>
            </a:br>
            <a:r>
              <a:rPr lang="en-US" sz="4800" b="1" i="1" dirty="0">
                <a:solidFill>
                  <a:srgbClr val="FF6E1E"/>
                </a:solidFill>
                <a:latin typeface="Calibri" panose="020F0502020204030204" pitchFamily="34" charset="0"/>
                <a:hlinkClick r:id="rId6"/>
              </a:rPr>
              <a:t>OBI Training Schedule</a:t>
            </a:r>
            <a:br>
              <a:rPr lang="en-US" sz="4800" b="1" i="1" dirty="0">
                <a:solidFill>
                  <a:srgbClr val="FF6E1E"/>
                </a:solidFill>
                <a:latin typeface="Calibri" panose="020F0502020204030204" pitchFamily="34" charset="0"/>
              </a:rPr>
            </a:br>
            <a:endParaRPr lang="en-US" sz="4800" b="1" dirty="0">
              <a:solidFill>
                <a:srgbClr val="FF6E1E"/>
              </a:solidFill>
              <a:latin typeface="Calibri" panose="020F0502020204030204" pitchFamily="34" charset="0"/>
            </a:endParaRPr>
          </a:p>
        </p:txBody>
      </p:sp>
      <p:sp>
        <p:nvSpPr>
          <p:cNvPr id="5" name="Date Placeholder 4"/>
          <p:cNvSpPr>
            <a:spLocks noGrp="1"/>
          </p:cNvSpPr>
          <p:nvPr>
            <p:ph type="dt" sz="half" idx="10"/>
          </p:nvPr>
        </p:nvSpPr>
        <p:spPr/>
        <p:txBody>
          <a:bodyPr/>
          <a:lstStyle/>
          <a:p>
            <a:pPr>
              <a:defRPr/>
            </a:pPr>
            <a:fld id="{A82D5E12-5399-448A-9624-0DC53239F9CA}" type="datetime1">
              <a:rPr lang="en-US" smtClean="0"/>
              <a:t>9/21/2021</a:t>
            </a:fld>
            <a:endParaRPr lang="en-US"/>
          </a:p>
        </p:txBody>
      </p:sp>
      <p:sp>
        <p:nvSpPr>
          <p:cNvPr id="6" name="Footer Placeholder 5"/>
          <p:cNvSpPr>
            <a:spLocks noGrp="1"/>
          </p:cNvSpPr>
          <p:nvPr>
            <p:ph type="ftr" sz="quarter" idx="11"/>
          </p:nvPr>
        </p:nvSpPr>
        <p:spPr/>
        <p:txBody>
          <a:bodyPr/>
          <a:lstStyle/>
          <a:p>
            <a:pPr>
              <a:defRPr/>
            </a:pPr>
            <a:r>
              <a:rPr lang="en-US"/>
              <a:t>IMSS | Institute Business Systems</a:t>
            </a:r>
          </a:p>
        </p:txBody>
      </p:sp>
      <p:sp>
        <p:nvSpPr>
          <p:cNvPr id="7" name="Slide Number Placeholder 6"/>
          <p:cNvSpPr>
            <a:spLocks noGrp="1"/>
          </p:cNvSpPr>
          <p:nvPr>
            <p:ph type="sldNum" sz="quarter" idx="12"/>
          </p:nvPr>
        </p:nvSpPr>
        <p:spPr/>
        <p:txBody>
          <a:bodyPr/>
          <a:lstStyle/>
          <a:p>
            <a:pPr>
              <a:defRPr/>
            </a:pPr>
            <a:fld id="{FDE70C11-08F6-C245-996C-67C089C8904D}" type="slidenum">
              <a:rPr lang="en-US" smtClean="0"/>
              <a:pPr>
                <a:defRPr/>
              </a:pPr>
              <a:t>23</a:t>
            </a:fld>
            <a:endParaRPr lang="en-US"/>
          </a:p>
        </p:txBody>
      </p:sp>
    </p:spTree>
    <p:custDataLst>
      <p:tags r:id="rId1"/>
    </p:custDataLst>
    <p:extLst>
      <p:ext uri="{BB962C8B-B14F-4D97-AF65-F5344CB8AC3E}">
        <p14:creationId xmlns:p14="http://schemas.microsoft.com/office/powerpoint/2010/main" val="10542584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914400" y="4096727"/>
            <a:ext cx="7280031" cy="619206"/>
          </a:xfrm>
        </p:spPr>
        <p:txBody>
          <a:bodyPr/>
          <a:lstStyle/>
          <a:p>
            <a:pPr>
              <a:defRPr/>
            </a:pPr>
            <a:r>
              <a:rPr lang="en-US" sz="1600" dirty="0">
                <a:solidFill>
                  <a:schemeClr val="accent1">
                    <a:lumMod val="20000"/>
                    <a:lumOff val="80000"/>
                  </a:schemeClr>
                </a:solidFill>
              </a:rPr>
              <a:t>Information Management Systems and Services</a:t>
            </a:r>
            <a:br>
              <a:rPr lang="en-US" sz="1600" dirty="0">
                <a:solidFill>
                  <a:schemeClr val="accent1">
                    <a:lumMod val="20000"/>
                    <a:lumOff val="80000"/>
                  </a:schemeClr>
                </a:solidFill>
              </a:rPr>
            </a:br>
            <a:r>
              <a:rPr lang="en-US" sz="1600" dirty="0">
                <a:solidFill>
                  <a:schemeClr val="accent1">
                    <a:lumMod val="20000"/>
                    <a:lumOff val="80000"/>
                  </a:schemeClr>
                </a:solidFill>
              </a:rPr>
              <a:t>Institute Business Systems</a:t>
            </a: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400" y="1404000"/>
            <a:ext cx="8442600" cy="4701378"/>
          </a:xfrm>
        </p:spPr>
        <p:txBody>
          <a:bodyPr/>
          <a:lstStyle/>
          <a:p>
            <a:pPr>
              <a:spcBef>
                <a:spcPts val="1200"/>
              </a:spcBef>
              <a:buFont typeface="Wingdings" panose="05000000000000000000" pitchFamily="2" charset="2"/>
              <a:buChar char="§"/>
            </a:pPr>
            <a:r>
              <a:rPr lang="en-US" sz="2800" dirty="0"/>
              <a:t>OBI Security</a:t>
            </a:r>
          </a:p>
          <a:p>
            <a:pPr>
              <a:spcBef>
                <a:spcPts val="1200"/>
              </a:spcBef>
              <a:buFont typeface="Wingdings" panose="05000000000000000000" pitchFamily="2" charset="2"/>
              <a:buChar char="§"/>
            </a:pPr>
            <a:r>
              <a:rPr lang="en-US" sz="2800" dirty="0"/>
              <a:t>Data Design, Concepts, and Logic</a:t>
            </a:r>
          </a:p>
          <a:p>
            <a:pPr lvl="1" indent="-377190">
              <a:spcBef>
                <a:spcPts val="900"/>
              </a:spcBef>
            </a:pPr>
            <a:r>
              <a:rPr lang="en-US" sz="2400" dirty="0"/>
              <a:t>Award Installments</a:t>
            </a:r>
          </a:p>
          <a:p>
            <a:pPr lvl="1" indent="-377190">
              <a:spcBef>
                <a:spcPts val="900"/>
              </a:spcBef>
            </a:pPr>
            <a:r>
              <a:rPr lang="en-US" sz="2400" dirty="0"/>
              <a:t>Summaries</a:t>
            </a:r>
          </a:p>
          <a:p>
            <a:pPr>
              <a:spcBef>
                <a:spcPts val="1200"/>
              </a:spcBef>
              <a:buFont typeface="Wingdings" panose="05000000000000000000" pitchFamily="2" charset="2"/>
              <a:buChar char="§"/>
            </a:pPr>
            <a:r>
              <a:rPr lang="en-US" sz="2800" dirty="0"/>
              <a:t>Accessing Reports</a:t>
            </a:r>
          </a:p>
        </p:txBody>
      </p:sp>
      <p:sp>
        <p:nvSpPr>
          <p:cNvPr id="4" name="Date Placeholder 3"/>
          <p:cNvSpPr>
            <a:spLocks noGrp="1"/>
          </p:cNvSpPr>
          <p:nvPr>
            <p:ph type="dt" sz="half" idx="10"/>
          </p:nvPr>
        </p:nvSpPr>
        <p:spPr/>
        <p:txBody>
          <a:bodyPr/>
          <a:lstStyle/>
          <a:p>
            <a:pPr>
              <a:defRPr/>
            </a:pPr>
            <a:fld id="{C48F83B2-1DE6-45DB-A229-2AE91FD21614}" type="datetime1">
              <a:rPr lang="en-US" smtClean="0"/>
              <a:t>9/21/2021</a:t>
            </a:fld>
            <a:endParaRPr lang="en-US"/>
          </a:p>
        </p:txBody>
      </p:sp>
      <p:sp>
        <p:nvSpPr>
          <p:cNvPr id="5" name="Footer Placeholder 4"/>
          <p:cNvSpPr>
            <a:spLocks noGrp="1"/>
          </p:cNvSpPr>
          <p:nvPr>
            <p:ph type="ftr" sz="quarter" idx="11"/>
          </p:nvPr>
        </p:nvSpPr>
        <p:spPr/>
        <p:txBody>
          <a:bodyPr/>
          <a:lstStyle/>
          <a:p>
            <a:pPr>
              <a:defRPr/>
            </a:pPr>
            <a:r>
              <a:rPr lang="en-US"/>
              <a:t>IMSS | IBS</a:t>
            </a:r>
            <a:endParaRPr lang="en-US" dirty="0"/>
          </a:p>
        </p:txBody>
      </p:sp>
      <p:sp>
        <p:nvSpPr>
          <p:cNvPr id="6" name="Slide Number Placeholder 5"/>
          <p:cNvSpPr>
            <a:spLocks noGrp="1"/>
          </p:cNvSpPr>
          <p:nvPr>
            <p:ph type="sldNum" sz="quarter" idx="12"/>
          </p:nvPr>
        </p:nvSpPr>
        <p:spPr/>
        <p:txBody>
          <a:bodyPr/>
          <a:lstStyle/>
          <a:p>
            <a:pPr>
              <a:defRPr/>
            </a:pPr>
            <a:fld id="{ED007FB2-0B93-1440-B316-F7D077EA6BD9}" type="slidenum">
              <a:rPr lang="en-US" smtClean="0"/>
              <a:pPr>
                <a:defRPr/>
              </a:pPr>
              <a:t>3</a:t>
            </a:fld>
            <a:endParaRPr lang="en-US"/>
          </a:p>
        </p:txBody>
      </p:sp>
      <p:sp>
        <p:nvSpPr>
          <p:cNvPr id="8" name="Title 1"/>
          <p:cNvSpPr txBox="1">
            <a:spLocks/>
          </p:cNvSpPr>
          <p:nvPr/>
        </p:nvSpPr>
        <p:spPr>
          <a:xfrm>
            <a:off x="0" y="302400"/>
            <a:ext cx="9144000" cy="892800"/>
          </a:xfrm>
          <a:prstGeom prst="rect">
            <a:avLst/>
          </a:prstGeom>
        </p:spPr>
        <p:txBody>
          <a:bodyPr/>
          <a:lstStyle>
            <a:lvl1pPr algn="ctr" defTabSz="457200"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r>
              <a:rPr lang="en-US" dirty="0">
                <a:solidFill>
                  <a:srgbClr val="FF6E1E"/>
                </a:solidFill>
              </a:rPr>
              <a:t>Agenda</a:t>
            </a:r>
          </a:p>
        </p:txBody>
      </p:sp>
    </p:spTree>
    <p:custDataLst>
      <p:tags r:id="rId1"/>
    </p:custDataLst>
    <p:extLst>
      <p:ext uri="{BB962C8B-B14F-4D97-AF65-F5344CB8AC3E}">
        <p14:creationId xmlns:p14="http://schemas.microsoft.com/office/powerpoint/2010/main" val="1887660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2570923"/>
            <a:ext cx="9144000" cy="2309430"/>
          </a:xfrm>
        </p:spPr>
        <p:txBody>
          <a:bodyPr/>
          <a:lstStyle/>
          <a:p>
            <a:r>
              <a:rPr lang="en-US" sz="7200" b="1" dirty="0">
                <a:solidFill>
                  <a:srgbClr val="FF6E1E"/>
                </a:solidFill>
                <a:latin typeface="Calibri" panose="020F0502020204030204" pitchFamily="34" charset="0"/>
              </a:rPr>
              <a:t>OBI Security</a:t>
            </a:r>
          </a:p>
        </p:txBody>
      </p:sp>
      <p:sp>
        <p:nvSpPr>
          <p:cNvPr id="5" name="Date Placeholder 4"/>
          <p:cNvSpPr>
            <a:spLocks noGrp="1"/>
          </p:cNvSpPr>
          <p:nvPr>
            <p:ph type="dt" sz="half" idx="10"/>
          </p:nvPr>
        </p:nvSpPr>
        <p:spPr/>
        <p:txBody>
          <a:bodyPr/>
          <a:lstStyle/>
          <a:p>
            <a:pPr>
              <a:defRPr/>
            </a:pPr>
            <a:fld id="{A82D5E12-5399-448A-9624-0DC53239F9CA}" type="datetime1">
              <a:rPr lang="en-US" smtClean="0"/>
              <a:t>9/21/2021</a:t>
            </a:fld>
            <a:endParaRPr lang="en-US"/>
          </a:p>
        </p:txBody>
      </p:sp>
      <p:sp>
        <p:nvSpPr>
          <p:cNvPr id="6" name="Footer Placeholder 5"/>
          <p:cNvSpPr>
            <a:spLocks noGrp="1"/>
          </p:cNvSpPr>
          <p:nvPr>
            <p:ph type="ftr" sz="quarter" idx="11"/>
          </p:nvPr>
        </p:nvSpPr>
        <p:spPr/>
        <p:txBody>
          <a:bodyPr/>
          <a:lstStyle/>
          <a:p>
            <a:pPr>
              <a:defRPr/>
            </a:pPr>
            <a:r>
              <a:rPr lang="en-US"/>
              <a:t>IMSS | Institute Business Systems</a:t>
            </a:r>
          </a:p>
        </p:txBody>
      </p:sp>
      <p:sp>
        <p:nvSpPr>
          <p:cNvPr id="7" name="Slide Number Placeholder 6"/>
          <p:cNvSpPr>
            <a:spLocks noGrp="1"/>
          </p:cNvSpPr>
          <p:nvPr>
            <p:ph type="sldNum" sz="quarter" idx="12"/>
          </p:nvPr>
        </p:nvSpPr>
        <p:spPr/>
        <p:txBody>
          <a:bodyPr/>
          <a:lstStyle/>
          <a:p>
            <a:pPr>
              <a:defRPr/>
            </a:pPr>
            <a:fld id="{FDE70C11-08F6-C245-996C-67C089C8904D}" type="slidenum">
              <a:rPr lang="en-US" smtClean="0"/>
              <a:pPr>
                <a:defRPr/>
              </a:pPr>
              <a:t>4</a:t>
            </a:fld>
            <a:endParaRPr lang="en-US"/>
          </a:p>
        </p:txBody>
      </p:sp>
    </p:spTree>
    <p:custDataLst>
      <p:tags r:id="rId1"/>
    </p:custDataLst>
    <p:extLst>
      <p:ext uri="{BB962C8B-B14F-4D97-AF65-F5344CB8AC3E}">
        <p14:creationId xmlns:p14="http://schemas.microsoft.com/office/powerpoint/2010/main" val="3740175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6537"/>
            <a:ext cx="9144000" cy="1143000"/>
          </a:xfrm>
        </p:spPr>
        <p:txBody>
          <a:bodyPr/>
          <a:lstStyle/>
          <a:p>
            <a:r>
              <a:rPr lang="en-US" dirty="0">
                <a:solidFill>
                  <a:srgbClr val="FF6E1E"/>
                </a:solidFill>
              </a:rPr>
              <a:t>OBI Security</a:t>
            </a:r>
          </a:p>
        </p:txBody>
      </p:sp>
      <p:sp>
        <p:nvSpPr>
          <p:cNvPr id="3" name="Content Placeholder 2"/>
          <p:cNvSpPr>
            <a:spLocks noGrp="1"/>
          </p:cNvSpPr>
          <p:nvPr>
            <p:ph idx="1"/>
          </p:nvPr>
        </p:nvSpPr>
        <p:spPr>
          <a:xfrm>
            <a:off x="318971" y="1417638"/>
            <a:ext cx="8165153" cy="5072372"/>
          </a:xfrm>
        </p:spPr>
        <p:txBody>
          <a:bodyPr/>
          <a:lstStyle/>
          <a:p>
            <a:pPr>
              <a:buFont typeface="Wingdings" panose="05000000000000000000" pitchFamily="2" charset="2"/>
              <a:buChar char="§"/>
            </a:pPr>
            <a:r>
              <a:rPr lang="en-US" sz="2800" dirty="0"/>
              <a:t>OBI User </a:t>
            </a:r>
            <a:r>
              <a:rPr lang="en-US" sz="2800" i="1" dirty="0"/>
              <a:t>Roles</a:t>
            </a:r>
            <a:r>
              <a:rPr lang="en-US" sz="2800" dirty="0"/>
              <a:t> determine access to reports.</a:t>
            </a:r>
          </a:p>
          <a:p>
            <a:pPr>
              <a:spcBef>
                <a:spcPts val="1200"/>
              </a:spcBef>
              <a:buFont typeface="Wingdings" panose="05000000000000000000" pitchFamily="2" charset="2"/>
              <a:buChar char="§"/>
            </a:pPr>
            <a:r>
              <a:rPr lang="en-US" sz="2800" dirty="0"/>
              <a:t>Financial data mart has three main roles:</a:t>
            </a:r>
          </a:p>
          <a:p>
            <a:pPr lvl="1" indent="-377190">
              <a:spcBef>
                <a:spcPts val="900"/>
              </a:spcBef>
            </a:pPr>
            <a:r>
              <a:rPr lang="en-US" sz="2400" dirty="0"/>
              <a:t>Financial Campus User</a:t>
            </a:r>
          </a:p>
          <a:p>
            <a:pPr lvl="2" indent="-377190">
              <a:spcBef>
                <a:spcPts val="900"/>
              </a:spcBef>
              <a:buFont typeface="Wingdings" panose="05000000000000000000" pitchFamily="2" charset="2"/>
              <a:buChar char="ü"/>
            </a:pPr>
            <a:r>
              <a:rPr lang="en-US" sz="2000" dirty="0"/>
              <a:t>Access to a specific set of reports.</a:t>
            </a:r>
            <a:endParaRPr lang="en-US" sz="2400" dirty="0"/>
          </a:p>
          <a:p>
            <a:pPr lvl="1" indent="-377190">
              <a:spcBef>
                <a:spcPts val="900"/>
              </a:spcBef>
            </a:pPr>
            <a:r>
              <a:rPr lang="en-US" sz="2400" dirty="0"/>
              <a:t>Financial Division User</a:t>
            </a:r>
          </a:p>
          <a:p>
            <a:pPr lvl="2" indent="-377190">
              <a:spcBef>
                <a:spcPts val="900"/>
              </a:spcBef>
              <a:buFont typeface="Wingdings" panose="05000000000000000000" pitchFamily="2" charset="2"/>
              <a:buChar char="ü"/>
            </a:pPr>
            <a:r>
              <a:rPr lang="en-US" sz="2000" dirty="0"/>
              <a:t>Same access as </a:t>
            </a:r>
            <a:r>
              <a:rPr lang="en-US" sz="2000" i="1" dirty="0"/>
              <a:t>Campus User</a:t>
            </a:r>
            <a:r>
              <a:rPr lang="en-US" sz="2000" dirty="0"/>
              <a:t>, plus additional reports.</a:t>
            </a:r>
          </a:p>
          <a:p>
            <a:pPr lvl="1" indent="-377190">
              <a:spcBef>
                <a:spcPts val="900"/>
              </a:spcBef>
            </a:pPr>
            <a:r>
              <a:rPr lang="en-US" sz="2400" dirty="0"/>
              <a:t>Financial Finance User</a:t>
            </a:r>
          </a:p>
          <a:p>
            <a:pPr lvl="2" indent="-377190">
              <a:spcBef>
                <a:spcPts val="900"/>
              </a:spcBef>
              <a:buFont typeface="Wingdings" panose="05000000000000000000" pitchFamily="2" charset="2"/>
              <a:buChar char="ü"/>
            </a:pPr>
            <a:r>
              <a:rPr lang="en-US" sz="2000" dirty="0"/>
              <a:t>Same access as </a:t>
            </a:r>
            <a:r>
              <a:rPr lang="en-US" sz="2000" i="1" dirty="0"/>
              <a:t>Division User</a:t>
            </a:r>
            <a:r>
              <a:rPr lang="en-US" sz="2000" dirty="0"/>
              <a:t>, plus additional reports.</a:t>
            </a:r>
          </a:p>
        </p:txBody>
      </p:sp>
      <p:sp>
        <p:nvSpPr>
          <p:cNvPr id="4" name="Date Placeholder 3"/>
          <p:cNvSpPr>
            <a:spLocks noGrp="1"/>
          </p:cNvSpPr>
          <p:nvPr>
            <p:ph type="dt" sz="half" idx="10"/>
          </p:nvPr>
        </p:nvSpPr>
        <p:spPr/>
        <p:txBody>
          <a:bodyPr/>
          <a:lstStyle/>
          <a:p>
            <a:pPr>
              <a:defRPr/>
            </a:pPr>
            <a:fld id="{C48F83B2-1DE6-45DB-A229-2AE91FD21614}" type="datetime1">
              <a:rPr lang="en-US" smtClean="0"/>
              <a:t>9/21/2021</a:t>
            </a:fld>
            <a:endParaRPr lang="en-US" dirty="0"/>
          </a:p>
        </p:txBody>
      </p:sp>
      <p:sp>
        <p:nvSpPr>
          <p:cNvPr id="5" name="Footer Placeholder 4"/>
          <p:cNvSpPr>
            <a:spLocks noGrp="1"/>
          </p:cNvSpPr>
          <p:nvPr>
            <p:ph type="ftr" sz="quarter" idx="11"/>
          </p:nvPr>
        </p:nvSpPr>
        <p:spPr/>
        <p:txBody>
          <a:bodyPr/>
          <a:lstStyle/>
          <a:p>
            <a:pPr>
              <a:defRPr/>
            </a:pPr>
            <a:r>
              <a:rPr lang="en-US" dirty="0"/>
              <a:t>IMSS | IBS</a:t>
            </a:r>
          </a:p>
        </p:txBody>
      </p:sp>
      <p:sp>
        <p:nvSpPr>
          <p:cNvPr id="6" name="Slide Number Placeholder 5"/>
          <p:cNvSpPr>
            <a:spLocks noGrp="1"/>
          </p:cNvSpPr>
          <p:nvPr>
            <p:ph type="sldNum" sz="quarter" idx="12"/>
          </p:nvPr>
        </p:nvSpPr>
        <p:spPr/>
        <p:txBody>
          <a:bodyPr/>
          <a:lstStyle/>
          <a:p>
            <a:pPr>
              <a:defRPr/>
            </a:pPr>
            <a:fld id="{ED007FB2-0B93-1440-B316-F7D077EA6BD9}" type="slidenum">
              <a:rPr lang="en-US" smtClean="0"/>
              <a:pPr>
                <a:defRPr/>
              </a:pPr>
              <a:t>5</a:t>
            </a:fld>
            <a:endParaRPr lang="en-US" dirty="0"/>
          </a:p>
        </p:txBody>
      </p:sp>
    </p:spTree>
    <p:custDataLst>
      <p:tags r:id="rId1"/>
    </p:custDataLst>
    <p:extLst>
      <p:ext uri="{BB962C8B-B14F-4D97-AF65-F5344CB8AC3E}">
        <p14:creationId xmlns:p14="http://schemas.microsoft.com/office/powerpoint/2010/main" val="3484410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6537"/>
            <a:ext cx="9144000" cy="1143000"/>
          </a:xfrm>
        </p:spPr>
        <p:txBody>
          <a:bodyPr/>
          <a:lstStyle/>
          <a:p>
            <a:r>
              <a:rPr lang="en-US" dirty="0">
                <a:solidFill>
                  <a:srgbClr val="FF6E1E"/>
                </a:solidFill>
              </a:rPr>
              <a:t>OBI Security</a:t>
            </a:r>
          </a:p>
        </p:txBody>
      </p:sp>
      <p:sp>
        <p:nvSpPr>
          <p:cNvPr id="3" name="Content Placeholder 2"/>
          <p:cNvSpPr>
            <a:spLocks noGrp="1"/>
          </p:cNvSpPr>
          <p:nvPr>
            <p:ph idx="1"/>
          </p:nvPr>
        </p:nvSpPr>
        <p:spPr>
          <a:xfrm>
            <a:off x="318971" y="1417638"/>
            <a:ext cx="8165153" cy="5072372"/>
          </a:xfrm>
        </p:spPr>
        <p:txBody>
          <a:bodyPr/>
          <a:lstStyle/>
          <a:p>
            <a:pPr>
              <a:buFont typeface="Wingdings" panose="05000000000000000000" pitchFamily="2" charset="2"/>
              <a:buChar char="§"/>
            </a:pPr>
            <a:r>
              <a:rPr lang="en-US" sz="2800" dirty="0"/>
              <a:t>Row-level security controls specific data access</a:t>
            </a:r>
          </a:p>
          <a:p>
            <a:pPr>
              <a:buFont typeface="Wingdings" panose="05000000000000000000" pitchFamily="2" charset="2"/>
              <a:buChar char="§"/>
            </a:pPr>
            <a:r>
              <a:rPr lang="en-US" sz="2800" dirty="0"/>
              <a:t>PTA Summaries: PTA-level</a:t>
            </a:r>
          </a:p>
          <a:p>
            <a:pPr lvl="1" indent="-377190">
              <a:spcBef>
                <a:spcPts val="900"/>
              </a:spcBef>
            </a:pPr>
            <a:r>
              <a:rPr lang="en-US" sz="2400" dirty="0"/>
              <a:t>PTA-level</a:t>
            </a:r>
          </a:p>
          <a:p>
            <a:pPr lvl="1" indent="-377190">
              <a:spcBef>
                <a:spcPts val="900"/>
              </a:spcBef>
            </a:pPr>
            <a:r>
              <a:rPr lang="en-US" sz="2400" dirty="0"/>
              <a:t>Can be given by Organization, PI, Award, Award-Project, Project, Project-Task, and PTA</a:t>
            </a:r>
          </a:p>
          <a:p>
            <a:pPr lvl="1" indent="-377190">
              <a:spcBef>
                <a:spcPts val="900"/>
              </a:spcBef>
            </a:pPr>
            <a:r>
              <a:rPr lang="en-US" sz="2400" dirty="0"/>
              <a:t>Specific values can also be </a:t>
            </a:r>
            <a:r>
              <a:rPr lang="en-US" sz="2400" i="1" dirty="0"/>
              <a:t>excluded</a:t>
            </a:r>
            <a:endParaRPr lang="en-US" sz="2400" dirty="0"/>
          </a:p>
          <a:p>
            <a:pPr>
              <a:buFont typeface="Wingdings" panose="05000000000000000000" pitchFamily="2" charset="2"/>
              <a:buChar char="§"/>
            </a:pPr>
            <a:r>
              <a:rPr lang="en-US" sz="2800" dirty="0"/>
              <a:t>Award Installments &amp; Award Summaries</a:t>
            </a:r>
          </a:p>
          <a:p>
            <a:pPr lvl="1" indent="-377190">
              <a:spcBef>
                <a:spcPts val="900"/>
              </a:spcBef>
            </a:pPr>
            <a:r>
              <a:rPr lang="en-US" sz="2400" dirty="0"/>
              <a:t>Award-level</a:t>
            </a:r>
          </a:p>
          <a:p>
            <a:pPr lvl="1" indent="-377190">
              <a:spcBef>
                <a:spcPts val="900"/>
              </a:spcBef>
            </a:pPr>
            <a:r>
              <a:rPr lang="en-US" sz="2400" dirty="0"/>
              <a:t>Can be given by Organization, PI, and Award</a:t>
            </a:r>
          </a:p>
          <a:p>
            <a:pPr lvl="1" indent="-377190">
              <a:spcBef>
                <a:spcPts val="900"/>
              </a:spcBef>
            </a:pPr>
            <a:r>
              <a:rPr lang="en-US" sz="2400" dirty="0"/>
              <a:t>Specific values can also be </a:t>
            </a:r>
            <a:r>
              <a:rPr lang="en-US" sz="2400" i="1" dirty="0"/>
              <a:t>excluded</a:t>
            </a:r>
            <a:br>
              <a:rPr lang="en-US" sz="2400" dirty="0"/>
            </a:br>
            <a:endParaRPr lang="en-US" sz="2400" dirty="0"/>
          </a:p>
        </p:txBody>
      </p:sp>
      <p:sp>
        <p:nvSpPr>
          <p:cNvPr id="4" name="Date Placeholder 3"/>
          <p:cNvSpPr>
            <a:spLocks noGrp="1"/>
          </p:cNvSpPr>
          <p:nvPr>
            <p:ph type="dt" sz="half" idx="10"/>
          </p:nvPr>
        </p:nvSpPr>
        <p:spPr/>
        <p:txBody>
          <a:bodyPr/>
          <a:lstStyle/>
          <a:p>
            <a:pPr>
              <a:defRPr/>
            </a:pPr>
            <a:fld id="{C48F83B2-1DE6-45DB-A229-2AE91FD21614}" type="datetime1">
              <a:rPr lang="en-US" smtClean="0"/>
              <a:t>9/21/2021</a:t>
            </a:fld>
            <a:endParaRPr lang="en-US" dirty="0"/>
          </a:p>
        </p:txBody>
      </p:sp>
      <p:sp>
        <p:nvSpPr>
          <p:cNvPr id="5" name="Footer Placeholder 4"/>
          <p:cNvSpPr>
            <a:spLocks noGrp="1"/>
          </p:cNvSpPr>
          <p:nvPr>
            <p:ph type="ftr" sz="quarter" idx="11"/>
          </p:nvPr>
        </p:nvSpPr>
        <p:spPr/>
        <p:txBody>
          <a:bodyPr/>
          <a:lstStyle/>
          <a:p>
            <a:pPr>
              <a:defRPr/>
            </a:pPr>
            <a:r>
              <a:rPr lang="en-US" dirty="0"/>
              <a:t>IMSS | IBS</a:t>
            </a:r>
          </a:p>
        </p:txBody>
      </p:sp>
      <p:sp>
        <p:nvSpPr>
          <p:cNvPr id="6" name="Slide Number Placeholder 5"/>
          <p:cNvSpPr>
            <a:spLocks noGrp="1"/>
          </p:cNvSpPr>
          <p:nvPr>
            <p:ph type="sldNum" sz="quarter" idx="12"/>
          </p:nvPr>
        </p:nvSpPr>
        <p:spPr/>
        <p:txBody>
          <a:bodyPr/>
          <a:lstStyle/>
          <a:p>
            <a:pPr>
              <a:defRPr/>
            </a:pPr>
            <a:fld id="{ED007FB2-0B93-1440-B316-F7D077EA6BD9}" type="slidenum">
              <a:rPr lang="en-US" smtClean="0"/>
              <a:pPr>
                <a:defRPr/>
              </a:pPr>
              <a:t>6</a:t>
            </a:fld>
            <a:endParaRPr lang="en-US" dirty="0"/>
          </a:p>
        </p:txBody>
      </p:sp>
    </p:spTree>
    <p:custDataLst>
      <p:tags r:id="rId1"/>
    </p:custDataLst>
    <p:extLst>
      <p:ext uri="{BB962C8B-B14F-4D97-AF65-F5344CB8AC3E}">
        <p14:creationId xmlns:p14="http://schemas.microsoft.com/office/powerpoint/2010/main" val="1102156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1397001"/>
            <a:ext cx="9144000" cy="3483352"/>
          </a:xfrm>
        </p:spPr>
        <p:txBody>
          <a:bodyPr/>
          <a:lstStyle/>
          <a:p>
            <a:r>
              <a:rPr lang="en-US" sz="7200" b="1" dirty="0">
                <a:solidFill>
                  <a:srgbClr val="FF6E1E"/>
                </a:solidFill>
                <a:latin typeface="Calibri" panose="020F0502020204030204" pitchFamily="34" charset="0"/>
              </a:rPr>
              <a:t>Data Design, </a:t>
            </a:r>
            <a:br>
              <a:rPr lang="en-US" sz="7200" b="1" dirty="0">
                <a:solidFill>
                  <a:srgbClr val="FF6E1E"/>
                </a:solidFill>
                <a:latin typeface="Calibri" panose="020F0502020204030204" pitchFamily="34" charset="0"/>
              </a:rPr>
            </a:br>
            <a:r>
              <a:rPr lang="en-US" sz="7200" b="1" dirty="0">
                <a:solidFill>
                  <a:srgbClr val="FF6E1E"/>
                </a:solidFill>
                <a:latin typeface="Calibri" panose="020F0502020204030204" pitchFamily="34" charset="0"/>
              </a:rPr>
              <a:t>Concepts, </a:t>
            </a:r>
            <a:br>
              <a:rPr lang="en-US" sz="7200" b="1" dirty="0">
                <a:solidFill>
                  <a:srgbClr val="FF6E1E"/>
                </a:solidFill>
                <a:latin typeface="Calibri" panose="020F0502020204030204" pitchFamily="34" charset="0"/>
              </a:rPr>
            </a:br>
            <a:r>
              <a:rPr lang="en-US" sz="7200" b="1" dirty="0">
                <a:solidFill>
                  <a:srgbClr val="FF6E1E"/>
                </a:solidFill>
                <a:latin typeface="Calibri" panose="020F0502020204030204" pitchFamily="34" charset="0"/>
              </a:rPr>
              <a:t>and Logic</a:t>
            </a:r>
          </a:p>
        </p:txBody>
      </p:sp>
      <p:sp>
        <p:nvSpPr>
          <p:cNvPr id="5" name="Date Placeholder 4"/>
          <p:cNvSpPr>
            <a:spLocks noGrp="1"/>
          </p:cNvSpPr>
          <p:nvPr>
            <p:ph type="dt" sz="half" idx="10"/>
          </p:nvPr>
        </p:nvSpPr>
        <p:spPr/>
        <p:txBody>
          <a:bodyPr/>
          <a:lstStyle/>
          <a:p>
            <a:pPr>
              <a:defRPr/>
            </a:pPr>
            <a:fld id="{A82D5E12-5399-448A-9624-0DC53239F9CA}" type="datetime1">
              <a:rPr lang="en-US" smtClean="0"/>
              <a:t>9/21/2021</a:t>
            </a:fld>
            <a:endParaRPr lang="en-US"/>
          </a:p>
        </p:txBody>
      </p:sp>
      <p:sp>
        <p:nvSpPr>
          <p:cNvPr id="6" name="Footer Placeholder 5"/>
          <p:cNvSpPr>
            <a:spLocks noGrp="1"/>
          </p:cNvSpPr>
          <p:nvPr>
            <p:ph type="ftr" sz="quarter" idx="11"/>
          </p:nvPr>
        </p:nvSpPr>
        <p:spPr/>
        <p:txBody>
          <a:bodyPr/>
          <a:lstStyle/>
          <a:p>
            <a:pPr>
              <a:defRPr/>
            </a:pPr>
            <a:r>
              <a:rPr lang="en-US"/>
              <a:t>IMSS | Institute Business Systems</a:t>
            </a:r>
          </a:p>
        </p:txBody>
      </p:sp>
      <p:sp>
        <p:nvSpPr>
          <p:cNvPr id="7" name="Slide Number Placeholder 6"/>
          <p:cNvSpPr>
            <a:spLocks noGrp="1"/>
          </p:cNvSpPr>
          <p:nvPr>
            <p:ph type="sldNum" sz="quarter" idx="12"/>
          </p:nvPr>
        </p:nvSpPr>
        <p:spPr/>
        <p:txBody>
          <a:bodyPr/>
          <a:lstStyle/>
          <a:p>
            <a:pPr>
              <a:defRPr/>
            </a:pPr>
            <a:fld id="{FDE70C11-08F6-C245-996C-67C089C8904D}" type="slidenum">
              <a:rPr lang="en-US" smtClean="0"/>
              <a:pPr>
                <a:defRPr/>
              </a:pPr>
              <a:t>7</a:t>
            </a:fld>
            <a:endParaRPr lang="en-US"/>
          </a:p>
        </p:txBody>
      </p:sp>
    </p:spTree>
    <p:custDataLst>
      <p:tags r:id="rId1"/>
    </p:custDataLst>
    <p:extLst>
      <p:ext uri="{BB962C8B-B14F-4D97-AF65-F5344CB8AC3E}">
        <p14:creationId xmlns:p14="http://schemas.microsoft.com/office/powerpoint/2010/main" val="1912616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6537"/>
            <a:ext cx="9144000" cy="1143000"/>
          </a:xfrm>
        </p:spPr>
        <p:txBody>
          <a:bodyPr/>
          <a:lstStyle/>
          <a:p>
            <a:r>
              <a:rPr lang="en-US" dirty="0">
                <a:solidFill>
                  <a:srgbClr val="FF6E1E"/>
                </a:solidFill>
              </a:rPr>
              <a:t>Award Installments</a:t>
            </a:r>
          </a:p>
        </p:txBody>
      </p:sp>
      <p:sp>
        <p:nvSpPr>
          <p:cNvPr id="3" name="Content Placeholder 2"/>
          <p:cNvSpPr>
            <a:spLocks noGrp="1"/>
          </p:cNvSpPr>
          <p:nvPr>
            <p:ph idx="1"/>
          </p:nvPr>
        </p:nvSpPr>
        <p:spPr>
          <a:xfrm>
            <a:off x="318972" y="1417638"/>
            <a:ext cx="8028616" cy="4837388"/>
          </a:xfrm>
        </p:spPr>
        <p:txBody>
          <a:bodyPr/>
          <a:lstStyle/>
          <a:p>
            <a:pPr>
              <a:buFont typeface="Wingdings" panose="05000000000000000000" pitchFamily="2" charset="2"/>
              <a:buChar char="§"/>
            </a:pPr>
            <a:r>
              <a:rPr lang="en-US" sz="2800" dirty="0"/>
              <a:t>Installments represent the amount that can </a:t>
            </a:r>
            <a:br>
              <a:rPr lang="en-US" sz="2800" dirty="0"/>
            </a:br>
            <a:r>
              <a:rPr lang="en-US" sz="2800" dirty="0"/>
              <a:t>be spent.</a:t>
            </a:r>
          </a:p>
          <a:p>
            <a:pPr lvl="1" indent="-377190">
              <a:spcBef>
                <a:spcPts val="900"/>
              </a:spcBef>
            </a:pPr>
            <a:r>
              <a:rPr lang="en-US" sz="2400" dirty="0"/>
              <a:t>Entered in Oracle at the </a:t>
            </a:r>
            <a:r>
              <a:rPr lang="en-US" sz="2400" i="1" dirty="0"/>
              <a:t>Award.</a:t>
            </a:r>
            <a:endParaRPr lang="en-US" sz="2400" dirty="0"/>
          </a:p>
          <a:p>
            <a:pPr lvl="1" indent="-377190">
              <a:spcBef>
                <a:spcPts val="900"/>
              </a:spcBef>
            </a:pPr>
            <a:r>
              <a:rPr lang="en-US" sz="2400" dirty="0"/>
              <a:t>Broken into the </a:t>
            </a:r>
            <a:r>
              <a:rPr lang="en-US" sz="2400" i="1" dirty="0"/>
              <a:t>Direct</a:t>
            </a:r>
            <a:r>
              <a:rPr lang="en-US" sz="2400" dirty="0"/>
              <a:t> and </a:t>
            </a:r>
            <a:r>
              <a:rPr lang="en-US" sz="2400" i="1" dirty="0"/>
              <a:t>Indirect</a:t>
            </a:r>
            <a:r>
              <a:rPr lang="en-US" sz="2400" dirty="0"/>
              <a:t> amounts.</a:t>
            </a:r>
          </a:p>
          <a:p>
            <a:pPr lvl="1" indent="-377190">
              <a:spcBef>
                <a:spcPts val="900"/>
              </a:spcBef>
            </a:pPr>
            <a:r>
              <a:rPr lang="en-US" sz="2400" b="1" i="1" dirty="0"/>
              <a:t>Not</a:t>
            </a:r>
            <a:r>
              <a:rPr lang="en-US" sz="2400" b="1" dirty="0"/>
              <a:t> entered at the </a:t>
            </a:r>
            <a:r>
              <a:rPr lang="en-US" sz="2400" b="1" i="1" dirty="0"/>
              <a:t>Expenditure Category.</a:t>
            </a:r>
          </a:p>
          <a:p>
            <a:pPr>
              <a:spcBef>
                <a:spcPts val="1200"/>
              </a:spcBef>
              <a:buFont typeface="Wingdings" panose="05000000000000000000" pitchFamily="2" charset="2"/>
              <a:buChar char="§"/>
            </a:pPr>
            <a:r>
              <a:rPr lang="en-US" sz="2600" dirty="0"/>
              <a:t>Installment </a:t>
            </a:r>
            <a:r>
              <a:rPr lang="en-US" sz="2600" i="1" dirty="0"/>
              <a:t>funds</a:t>
            </a:r>
            <a:r>
              <a:rPr lang="en-US" sz="2600" dirty="0"/>
              <a:t> the Project(s).</a:t>
            </a:r>
          </a:p>
          <a:p>
            <a:pPr lvl="1" indent="-377190">
              <a:spcBef>
                <a:spcPts val="900"/>
              </a:spcBef>
            </a:pPr>
            <a:r>
              <a:rPr lang="en-US" sz="2400" i="1" dirty="0"/>
              <a:t>Award Installment </a:t>
            </a:r>
            <a:r>
              <a:rPr lang="en-US" sz="2400" dirty="0"/>
              <a:t>should equal </a:t>
            </a:r>
            <a:r>
              <a:rPr lang="en-US" sz="2400" i="1" dirty="0"/>
              <a:t>Project Funding.</a:t>
            </a:r>
            <a:endParaRPr lang="en-US" sz="2600" i="1" dirty="0"/>
          </a:p>
          <a:p>
            <a:pPr>
              <a:spcBef>
                <a:spcPts val="1200"/>
              </a:spcBef>
              <a:buFont typeface="Wingdings" panose="05000000000000000000" pitchFamily="2" charset="2"/>
              <a:buChar char="§"/>
            </a:pPr>
            <a:r>
              <a:rPr lang="en-US" sz="2600" dirty="0"/>
              <a:t>Installments are </a:t>
            </a:r>
            <a:r>
              <a:rPr lang="en-US" sz="2600" i="1" dirty="0"/>
              <a:t>not</a:t>
            </a:r>
            <a:r>
              <a:rPr lang="en-US" sz="2600" dirty="0"/>
              <a:t> </a:t>
            </a:r>
            <a:r>
              <a:rPr lang="en-US" sz="2600" i="1" dirty="0"/>
              <a:t>linked</a:t>
            </a:r>
            <a:r>
              <a:rPr lang="en-US" sz="2600" dirty="0"/>
              <a:t> to budget versions.</a:t>
            </a:r>
            <a:endParaRPr lang="en-US" sz="2800" dirty="0"/>
          </a:p>
          <a:p>
            <a:pPr lvl="1" indent="-377190">
              <a:spcBef>
                <a:spcPts val="900"/>
              </a:spcBef>
            </a:pPr>
            <a:r>
              <a:rPr lang="en-US" sz="2400" i="1" dirty="0"/>
              <a:t>Installments</a:t>
            </a:r>
            <a:r>
              <a:rPr lang="en-US" sz="2400" dirty="0"/>
              <a:t> and </a:t>
            </a:r>
            <a:r>
              <a:rPr lang="en-US" sz="2400" i="1" dirty="0"/>
              <a:t>Project Funding </a:t>
            </a:r>
            <a:r>
              <a:rPr lang="en-US" sz="2400" dirty="0"/>
              <a:t>are used for validation on budget entry.</a:t>
            </a:r>
            <a:endParaRPr lang="en-US" sz="2200" dirty="0"/>
          </a:p>
        </p:txBody>
      </p:sp>
      <p:sp>
        <p:nvSpPr>
          <p:cNvPr id="4" name="Date Placeholder 3"/>
          <p:cNvSpPr>
            <a:spLocks noGrp="1"/>
          </p:cNvSpPr>
          <p:nvPr>
            <p:ph type="dt" sz="half" idx="10"/>
          </p:nvPr>
        </p:nvSpPr>
        <p:spPr/>
        <p:txBody>
          <a:bodyPr/>
          <a:lstStyle/>
          <a:p>
            <a:pPr>
              <a:defRPr/>
            </a:pPr>
            <a:fld id="{C48F83B2-1DE6-45DB-A229-2AE91FD21614}" type="datetime1">
              <a:rPr lang="en-US" smtClean="0"/>
              <a:t>9/21/2021</a:t>
            </a:fld>
            <a:endParaRPr lang="en-US"/>
          </a:p>
        </p:txBody>
      </p:sp>
      <p:sp>
        <p:nvSpPr>
          <p:cNvPr id="5" name="Footer Placeholder 4"/>
          <p:cNvSpPr>
            <a:spLocks noGrp="1"/>
          </p:cNvSpPr>
          <p:nvPr>
            <p:ph type="ftr" sz="quarter" idx="11"/>
          </p:nvPr>
        </p:nvSpPr>
        <p:spPr/>
        <p:txBody>
          <a:bodyPr/>
          <a:lstStyle/>
          <a:p>
            <a:pPr>
              <a:defRPr/>
            </a:pPr>
            <a:r>
              <a:rPr lang="en-US" dirty="0"/>
              <a:t>IMSS | IBS</a:t>
            </a:r>
          </a:p>
        </p:txBody>
      </p:sp>
      <p:sp>
        <p:nvSpPr>
          <p:cNvPr id="6" name="Slide Number Placeholder 5"/>
          <p:cNvSpPr>
            <a:spLocks noGrp="1"/>
          </p:cNvSpPr>
          <p:nvPr>
            <p:ph type="sldNum" sz="quarter" idx="12"/>
          </p:nvPr>
        </p:nvSpPr>
        <p:spPr/>
        <p:txBody>
          <a:bodyPr/>
          <a:lstStyle/>
          <a:p>
            <a:pPr>
              <a:defRPr/>
            </a:pPr>
            <a:fld id="{ED007FB2-0B93-1440-B316-F7D077EA6BD9}" type="slidenum">
              <a:rPr lang="en-US" smtClean="0"/>
              <a:pPr>
                <a:defRPr/>
              </a:pPr>
              <a:t>8</a:t>
            </a:fld>
            <a:endParaRPr lang="en-US" dirty="0"/>
          </a:p>
        </p:txBody>
      </p:sp>
    </p:spTree>
    <p:custDataLst>
      <p:tags r:id="rId1"/>
    </p:custDataLst>
    <p:extLst>
      <p:ext uri="{BB962C8B-B14F-4D97-AF65-F5344CB8AC3E}">
        <p14:creationId xmlns:p14="http://schemas.microsoft.com/office/powerpoint/2010/main" val="2408910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7BDEFFE-FC72-EE4D-8621-F9AFB7DEF50D}"/>
              </a:ext>
            </a:extLst>
          </p:cNvPr>
          <p:cNvGrpSpPr/>
          <p:nvPr/>
        </p:nvGrpSpPr>
        <p:grpSpPr>
          <a:xfrm>
            <a:off x="676195" y="1851921"/>
            <a:ext cx="1713540" cy="1767258"/>
            <a:chOff x="676195" y="1851921"/>
            <a:chExt cx="1713540" cy="1767258"/>
          </a:xfrm>
        </p:grpSpPr>
        <p:sp>
          <p:nvSpPr>
            <p:cNvPr id="10" name="Rounded Rectangle 9"/>
            <p:cNvSpPr/>
            <p:nvPr/>
          </p:nvSpPr>
          <p:spPr>
            <a:xfrm>
              <a:off x="676195" y="1851921"/>
              <a:ext cx="1713540" cy="883664"/>
            </a:xfrm>
            <a:prstGeom prst="roundRect">
              <a:avLst/>
            </a:prstGeom>
            <a:solidFill>
              <a:srgbClr val="C00000"/>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bg1">
                      <a:lumMod val="85000"/>
                    </a:schemeClr>
                  </a:solidFill>
                </a:rPr>
                <a:t>Create Installment</a:t>
              </a:r>
            </a:p>
          </p:txBody>
        </p:sp>
        <p:cxnSp>
          <p:nvCxnSpPr>
            <p:cNvPr id="13" name="Straight Arrow Connector 12"/>
            <p:cNvCxnSpPr>
              <a:stCxn id="8" idx="0"/>
              <a:endCxn id="10" idx="2"/>
            </p:cNvCxnSpPr>
            <p:nvPr/>
          </p:nvCxnSpPr>
          <p:spPr>
            <a:xfrm flipV="1">
              <a:off x="1532965" y="2735585"/>
              <a:ext cx="0" cy="883594"/>
            </a:xfrm>
            <a:prstGeom prst="straightConnector1">
              <a:avLst/>
            </a:prstGeom>
            <a:ln w="19050">
              <a:solidFill>
                <a:schemeClr val="bg1">
                  <a:lumMod val="65000"/>
                </a:schemeClr>
              </a:solidFill>
              <a:tailEnd type="triangle" w="lg" len="lg"/>
            </a:ln>
          </p:spPr>
          <p:style>
            <a:lnRef idx="2">
              <a:schemeClr val="accent1"/>
            </a:lnRef>
            <a:fillRef idx="0">
              <a:schemeClr val="accent1"/>
            </a:fillRef>
            <a:effectRef idx="1">
              <a:schemeClr val="accent1"/>
            </a:effectRef>
            <a:fontRef idx="minor">
              <a:schemeClr val="tx1"/>
            </a:fontRef>
          </p:style>
        </p:cxnSp>
      </p:grpSp>
      <p:grpSp>
        <p:nvGrpSpPr>
          <p:cNvPr id="6" name="Group 5">
            <a:extLst>
              <a:ext uri="{FF2B5EF4-FFF2-40B4-BE49-F238E27FC236}">
                <a16:creationId xmlns:a16="http://schemas.microsoft.com/office/drawing/2014/main" id="{77896272-721E-5F4A-B66A-C35B741C076F}"/>
              </a:ext>
            </a:extLst>
          </p:cNvPr>
          <p:cNvGrpSpPr/>
          <p:nvPr/>
        </p:nvGrpSpPr>
        <p:grpSpPr>
          <a:xfrm>
            <a:off x="2389735" y="1851921"/>
            <a:ext cx="4084065" cy="883664"/>
            <a:chOff x="2389735" y="1851921"/>
            <a:chExt cx="4084065" cy="883664"/>
          </a:xfrm>
        </p:grpSpPr>
        <p:sp>
          <p:nvSpPr>
            <p:cNvPr id="11" name="Rounded Rectangle 10"/>
            <p:cNvSpPr/>
            <p:nvPr/>
          </p:nvSpPr>
          <p:spPr>
            <a:xfrm>
              <a:off x="3571793" y="1851921"/>
              <a:ext cx="1713540" cy="883664"/>
            </a:xfrm>
            <a:prstGeom prst="roundRect">
              <a:avLst/>
            </a:prstGeom>
            <a:solidFill>
              <a:srgbClr val="C00000"/>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bg1">
                      <a:lumMod val="85000"/>
                    </a:schemeClr>
                  </a:solidFill>
                </a:rPr>
                <a:t>Fund Project(s)</a:t>
              </a:r>
            </a:p>
          </p:txBody>
        </p:sp>
        <p:cxnSp>
          <p:nvCxnSpPr>
            <p:cNvPr id="14" name="Straight Arrow Connector 13"/>
            <p:cNvCxnSpPr>
              <a:stCxn id="10" idx="3"/>
              <a:endCxn id="11" idx="1"/>
            </p:cNvCxnSpPr>
            <p:nvPr/>
          </p:nvCxnSpPr>
          <p:spPr>
            <a:xfrm>
              <a:off x="2389735" y="2293753"/>
              <a:ext cx="1182058" cy="0"/>
            </a:xfrm>
            <a:prstGeom prst="straightConnector1">
              <a:avLst/>
            </a:prstGeom>
            <a:ln w="19050">
              <a:solidFill>
                <a:schemeClr val="bg1">
                  <a:lumMod val="65000"/>
                </a:schemeClr>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9" idx="1"/>
              <a:endCxn id="11" idx="3"/>
            </p:cNvCxnSpPr>
            <p:nvPr/>
          </p:nvCxnSpPr>
          <p:spPr>
            <a:xfrm flipH="1">
              <a:off x="5285333" y="2293753"/>
              <a:ext cx="1188467" cy="0"/>
            </a:xfrm>
            <a:prstGeom prst="straightConnector1">
              <a:avLst/>
            </a:prstGeom>
            <a:ln w="19050">
              <a:solidFill>
                <a:schemeClr val="bg1">
                  <a:lumMod val="65000"/>
                </a:schemeClr>
              </a:solidFill>
              <a:prstDash val="sysDash"/>
              <a:tailEnd type="none" w="lg" len="lg"/>
            </a:ln>
          </p:spPr>
          <p:style>
            <a:lnRef idx="2">
              <a:schemeClr val="accent1"/>
            </a:lnRef>
            <a:fillRef idx="0">
              <a:schemeClr val="accent1"/>
            </a:fillRef>
            <a:effectRef idx="1">
              <a:schemeClr val="accent1"/>
            </a:effectRef>
            <a:fontRef idx="minor">
              <a:schemeClr val="tx1"/>
            </a:fontRef>
          </p:style>
        </p:cxnSp>
      </p:grpSp>
      <p:sp>
        <p:nvSpPr>
          <p:cNvPr id="21" name="Title 1"/>
          <p:cNvSpPr>
            <a:spLocks noGrp="1"/>
          </p:cNvSpPr>
          <p:nvPr>
            <p:ph type="title"/>
          </p:nvPr>
        </p:nvSpPr>
        <p:spPr>
          <a:xfrm>
            <a:off x="0" y="306537"/>
            <a:ext cx="9144000" cy="1143000"/>
          </a:xfrm>
        </p:spPr>
        <p:txBody>
          <a:bodyPr/>
          <a:lstStyle/>
          <a:p>
            <a:r>
              <a:rPr lang="en-US" dirty="0">
                <a:solidFill>
                  <a:srgbClr val="FF6E1E"/>
                </a:solidFill>
              </a:rPr>
              <a:t>Award Installments – PTA Creation</a:t>
            </a:r>
          </a:p>
        </p:txBody>
      </p:sp>
      <p:grpSp>
        <p:nvGrpSpPr>
          <p:cNvPr id="17" name="Group 16">
            <a:extLst>
              <a:ext uri="{FF2B5EF4-FFF2-40B4-BE49-F238E27FC236}">
                <a16:creationId xmlns:a16="http://schemas.microsoft.com/office/drawing/2014/main" id="{D221CB8A-F286-214B-9CE4-DDD921D3FCBD}"/>
              </a:ext>
            </a:extLst>
          </p:cNvPr>
          <p:cNvGrpSpPr/>
          <p:nvPr/>
        </p:nvGrpSpPr>
        <p:grpSpPr>
          <a:xfrm>
            <a:off x="676195" y="3588438"/>
            <a:ext cx="1713540" cy="914405"/>
            <a:chOff x="676195" y="3588438"/>
            <a:chExt cx="1713540" cy="914405"/>
          </a:xfrm>
        </p:grpSpPr>
        <p:sp>
          <p:nvSpPr>
            <p:cNvPr id="8" name="Rounded Rectangle 7"/>
            <p:cNvSpPr/>
            <p:nvPr/>
          </p:nvSpPr>
          <p:spPr>
            <a:xfrm>
              <a:off x="676195" y="3619179"/>
              <a:ext cx="1713540" cy="883664"/>
            </a:xfrm>
            <a:prstGeom prst="roundRect">
              <a:avLst/>
            </a:prstGeom>
            <a:solidFill>
              <a:srgbClr val="C00000"/>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bg1">
                      <a:lumMod val="85000"/>
                    </a:schemeClr>
                  </a:solidFill>
                </a:rPr>
                <a:t>Create Award</a:t>
              </a:r>
            </a:p>
          </p:txBody>
        </p:sp>
        <p:sp>
          <p:nvSpPr>
            <p:cNvPr id="2" name="TextBox 1"/>
            <p:cNvSpPr txBox="1"/>
            <p:nvPr/>
          </p:nvSpPr>
          <p:spPr>
            <a:xfrm>
              <a:off x="677628" y="3588438"/>
              <a:ext cx="301686" cy="369332"/>
            </a:xfrm>
            <a:prstGeom prst="rect">
              <a:avLst/>
            </a:prstGeom>
            <a:noFill/>
          </p:spPr>
          <p:txBody>
            <a:bodyPr wrap="none" rtlCol="0">
              <a:spAutoFit/>
            </a:bodyPr>
            <a:lstStyle/>
            <a:p>
              <a:r>
                <a:rPr lang="en-US" dirty="0">
                  <a:solidFill>
                    <a:schemeClr val="bg1"/>
                  </a:solidFill>
                </a:rPr>
                <a:t>1</a:t>
              </a:r>
            </a:p>
          </p:txBody>
        </p:sp>
      </p:grpSp>
      <p:grpSp>
        <p:nvGrpSpPr>
          <p:cNvPr id="15" name="Group 14">
            <a:extLst>
              <a:ext uri="{FF2B5EF4-FFF2-40B4-BE49-F238E27FC236}">
                <a16:creationId xmlns:a16="http://schemas.microsoft.com/office/drawing/2014/main" id="{108E91AE-3935-1F4B-99C6-398CC82485C1}"/>
              </a:ext>
            </a:extLst>
          </p:cNvPr>
          <p:cNvGrpSpPr/>
          <p:nvPr/>
        </p:nvGrpSpPr>
        <p:grpSpPr>
          <a:xfrm>
            <a:off x="6456206" y="1823837"/>
            <a:ext cx="1731134" cy="911748"/>
            <a:chOff x="6456206" y="1823837"/>
            <a:chExt cx="1731134" cy="911748"/>
          </a:xfrm>
        </p:grpSpPr>
        <p:sp>
          <p:nvSpPr>
            <p:cNvPr id="9" name="Rounded Rectangle 8"/>
            <p:cNvSpPr/>
            <p:nvPr/>
          </p:nvSpPr>
          <p:spPr>
            <a:xfrm>
              <a:off x="6473800" y="1851921"/>
              <a:ext cx="1713540" cy="883664"/>
            </a:xfrm>
            <a:prstGeom prst="roundRect">
              <a:avLst/>
            </a:prstGeom>
            <a:solidFill>
              <a:srgbClr val="FFFF66"/>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lumMod val="65000"/>
                      <a:lumOff val="35000"/>
                    </a:schemeClr>
                  </a:solidFill>
                </a:rPr>
                <a:t>Create Project and Task(s)</a:t>
              </a:r>
            </a:p>
          </p:txBody>
        </p:sp>
        <p:sp>
          <p:nvSpPr>
            <p:cNvPr id="22" name="TextBox 21"/>
            <p:cNvSpPr txBox="1"/>
            <p:nvPr/>
          </p:nvSpPr>
          <p:spPr>
            <a:xfrm>
              <a:off x="6456206" y="1823837"/>
              <a:ext cx="301686" cy="369332"/>
            </a:xfrm>
            <a:prstGeom prst="rect">
              <a:avLst/>
            </a:prstGeom>
            <a:noFill/>
          </p:spPr>
          <p:txBody>
            <a:bodyPr wrap="none" rtlCol="0">
              <a:spAutoFit/>
            </a:bodyPr>
            <a:lstStyle/>
            <a:p>
              <a:r>
                <a:rPr lang="en-US" dirty="0">
                  <a:solidFill>
                    <a:schemeClr val="tx1">
                      <a:lumMod val="50000"/>
                      <a:lumOff val="50000"/>
                    </a:schemeClr>
                  </a:solidFill>
                </a:rPr>
                <a:t>1</a:t>
              </a:r>
            </a:p>
          </p:txBody>
        </p:sp>
      </p:grpSp>
      <p:sp>
        <p:nvSpPr>
          <p:cNvPr id="23" name="TextBox 22"/>
          <p:cNvSpPr txBox="1"/>
          <p:nvPr/>
        </p:nvSpPr>
        <p:spPr>
          <a:xfrm>
            <a:off x="693548" y="1843791"/>
            <a:ext cx="301686" cy="369332"/>
          </a:xfrm>
          <a:prstGeom prst="rect">
            <a:avLst/>
          </a:prstGeom>
          <a:noFill/>
        </p:spPr>
        <p:txBody>
          <a:bodyPr wrap="none" rtlCol="0">
            <a:spAutoFit/>
          </a:bodyPr>
          <a:lstStyle/>
          <a:p>
            <a:r>
              <a:rPr lang="en-US" dirty="0">
                <a:solidFill>
                  <a:schemeClr val="bg1"/>
                </a:solidFill>
              </a:rPr>
              <a:t>2</a:t>
            </a:r>
          </a:p>
        </p:txBody>
      </p:sp>
      <p:sp>
        <p:nvSpPr>
          <p:cNvPr id="25" name="TextBox 24"/>
          <p:cNvSpPr txBox="1"/>
          <p:nvPr/>
        </p:nvSpPr>
        <p:spPr>
          <a:xfrm>
            <a:off x="3602173" y="1817804"/>
            <a:ext cx="301686" cy="369332"/>
          </a:xfrm>
          <a:prstGeom prst="rect">
            <a:avLst/>
          </a:prstGeom>
          <a:noFill/>
        </p:spPr>
        <p:txBody>
          <a:bodyPr wrap="none" rtlCol="0">
            <a:spAutoFit/>
          </a:bodyPr>
          <a:lstStyle/>
          <a:p>
            <a:r>
              <a:rPr lang="en-US" dirty="0">
                <a:solidFill>
                  <a:schemeClr val="bg1"/>
                </a:solidFill>
              </a:rPr>
              <a:t>3</a:t>
            </a:r>
          </a:p>
        </p:txBody>
      </p:sp>
      <p:grpSp>
        <p:nvGrpSpPr>
          <p:cNvPr id="19" name="Group 18">
            <a:extLst>
              <a:ext uri="{FF2B5EF4-FFF2-40B4-BE49-F238E27FC236}">
                <a16:creationId xmlns:a16="http://schemas.microsoft.com/office/drawing/2014/main" id="{506D9D92-3D1F-B249-9D5B-1F3173D5B130}"/>
              </a:ext>
            </a:extLst>
          </p:cNvPr>
          <p:cNvGrpSpPr/>
          <p:nvPr/>
        </p:nvGrpSpPr>
        <p:grpSpPr>
          <a:xfrm>
            <a:off x="2389735" y="3473184"/>
            <a:ext cx="3012140" cy="3088982"/>
            <a:chOff x="2389735" y="3473184"/>
            <a:chExt cx="3012140" cy="3088982"/>
          </a:xfrm>
        </p:grpSpPr>
        <p:sp>
          <p:nvSpPr>
            <p:cNvPr id="33" name="Rounded Rectangle 32"/>
            <p:cNvSpPr/>
            <p:nvPr/>
          </p:nvSpPr>
          <p:spPr>
            <a:xfrm>
              <a:off x="3457815" y="3473184"/>
              <a:ext cx="1944060" cy="3088982"/>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ounded Rectangle 19"/>
            <p:cNvSpPr/>
            <p:nvPr/>
          </p:nvSpPr>
          <p:spPr>
            <a:xfrm>
              <a:off x="3567311" y="3619178"/>
              <a:ext cx="1713540" cy="883664"/>
            </a:xfrm>
            <a:prstGeom prst="roundRect">
              <a:avLst/>
            </a:prstGeom>
            <a:solidFill>
              <a:schemeClr val="bg1">
                <a:lumMod val="9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lumMod val="65000"/>
                      <a:lumOff val="35000"/>
                    </a:schemeClr>
                  </a:solidFill>
                </a:rPr>
                <a:t>Create Draft Award-Project Budget</a:t>
              </a:r>
            </a:p>
          </p:txBody>
        </p:sp>
        <p:cxnSp>
          <p:nvCxnSpPr>
            <p:cNvPr id="24" name="Straight Arrow Connector 23"/>
            <p:cNvCxnSpPr>
              <a:stCxn id="8" idx="3"/>
              <a:endCxn id="20" idx="1"/>
            </p:cNvCxnSpPr>
            <p:nvPr/>
          </p:nvCxnSpPr>
          <p:spPr>
            <a:xfrm flipV="1">
              <a:off x="2389735" y="4061010"/>
              <a:ext cx="1177576" cy="1"/>
            </a:xfrm>
            <a:prstGeom prst="straightConnector1">
              <a:avLst/>
            </a:prstGeom>
            <a:ln w="19050" cmpd="sng">
              <a:solidFill>
                <a:schemeClr val="bg1">
                  <a:lumMod val="65000"/>
                </a:schemeClr>
              </a:solidFill>
              <a:tailEnd type="triangle" w="lg" len="lg"/>
            </a:ln>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4957074" y="4184536"/>
              <a:ext cx="301686" cy="369332"/>
            </a:xfrm>
            <a:prstGeom prst="rect">
              <a:avLst/>
            </a:prstGeom>
            <a:noFill/>
          </p:spPr>
          <p:txBody>
            <a:bodyPr wrap="none" rtlCol="0">
              <a:spAutoFit/>
            </a:bodyPr>
            <a:lstStyle/>
            <a:p>
              <a:r>
                <a:rPr lang="en-US" dirty="0">
                  <a:solidFill>
                    <a:schemeClr val="tx1">
                      <a:lumMod val="50000"/>
                      <a:lumOff val="50000"/>
                    </a:schemeClr>
                  </a:solidFill>
                </a:rPr>
                <a:t>4</a:t>
              </a:r>
            </a:p>
          </p:txBody>
        </p:sp>
      </p:grpSp>
      <p:grpSp>
        <p:nvGrpSpPr>
          <p:cNvPr id="7" name="Group 6">
            <a:extLst>
              <a:ext uri="{FF2B5EF4-FFF2-40B4-BE49-F238E27FC236}">
                <a16:creationId xmlns:a16="http://schemas.microsoft.com/office/drawing/2014/main" id="{B5704C83-E9B5-1C49-9334-E0D25D9C5649}"/>
              </a:ext>
            </a:extLst>
          </p:cNvPr>
          <p:cNvGrpSpPr/>
          <p:nvPr/>
        </p:nvGrpSpPr>
        <p:grpSpPr>
          <a:xfrm>
            <a:off x="3571793" y="4595053"/>
            <a:ext cx="1713540" cy="930090"/>
            <a:chOff x="3571793" y="4595053"/>
            <a:chExt cx="1713540" cy="930090"/>
          </a:xfrm>
        </p:grpSpPr>
        <p:sp>
          <p:nvSpPr>
            <p:cNvPr id="28" name="Rounded Rectangle 27"/>
            <p:cNvSpPr/>
            <p:nvPr/>
          </p:nvSpPr>
          <p:spPr>
            <a:xfrm>
              <a:off x="3571793" y="4595053"/>
              <a:ext cx="1713540" cy="883664"/>
            </a:xfrm>
            <a:prstGeom prst="roundRect">
              <a:avLst/>
            </a:prstGeom>
            <a:solidFill>
              <a:schemeClr val="accent1">
                <a:lumMod val="20000"/>
                <a:lumOff val="80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lumMod val="65000"/>
                      <a:lumOff val="35000"/>
                    </a:schemeClr>
                  </a:solidFill>
                </a:rPr>
                <a:t>Submit Budget</a:t>
              </a:r>
            </a:p>
          </p:txBody>
        </p:sp>
        <p:sp>
          <p:nvSpPr>
            <p:cNvPr id="27" name="TextBox 26"/>
            <p:cNvSpPr txBox="1"/>
            <p:nvPr/>
          </p:nvSpPr>
          <p:spPr>
            <a:xfrm>
              <a:off x="4972994" y="5155811"/>
              <a:ext cx="301686" cy="369332"/>
            </a:xfrm>
            <a:prstGeom prst="rect">
              <a:avLst/>
            </a:prstGeom>
            <a:noFill/>
          </p:spPr>
          <p:txBody>
            <a:bodyPr wrap="none" rtlCol="0">
              <a:spAutoFit/>
            </a:bodyPr>
            <a:lstStyle/>
            <a:p>
              <a:r>
                <a:rPr lang="en-US" dirty="0">
                  <a:solidFill>
                    <a:schemeClr val="tx1">
                      <a:lumMod val="50000"/>
                      <a:lumOff val="50000"/>
                    </a:schemeClr>
                  </a:solidFill>
                </a:rPr>
                <a:t>5</a:t>
              </a:r>
            </a:p>
          </p:txBody>
        </p:sp>
      </p:grpSp>
      <p:grpSp>
        <p:nvGrpSpPr>
          <p:cNvPr id="12" name="Group 11">
            <a:extLst>
              <a:ext uri="{FF2B5EF4-FFF2-40B4-BE49-F238E27FC236}">
                <a16:creationId xmlns:a16="http://schemas.microsoft.com/office/drawing/2014/main" id="{5AFF4FE6-2102-7142-BE0A-EB3DCA48B6B4}"/>
              </a:ext>
            </a:extLst>
          </p:cNvPr>
          <p:cNvGrpSpPr/>
          <p:nvPr/>
        </p:nvGrpSpPr>
        <p:grpSpPr>
          <a:xfrm>
            <a:off x="3567311" y="5570923"/>
            <a:ext cx="1713540" cy="952790"/>
            <a:chOff x="3567311" y="5570923"/>
            <a:chExt cx="1713540" cy="952790"/>
          </a:xfrm>
        </p:grpSpPr>
        <p:sp>
          <p:nvSpPr>
            <p:cNvPr id="29" name="Rounded Rectangle 28"/>
            <p:cNvSpPr/>
            <p:nvPr/>
          </p:nvSpPr>
          <p:spPr>
            <a:xfrm>
              <a:off x="3567311" y="5570923"/>
              <a:ext cx="1713540" cy="883664"/>
            </a:xfrm>
            <a:prstGeom prst="roundRect">
              <a:avLst/>
            </a:prstGeom>
            <a:solidFill>
              <a:schemeClr val="accent1">
                <a:lumMod val="40000"/>
                <a:lumOff val="60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lumMod val="65000"/>
                      <a:lumOff val="35000"/>
                    </a:schemeClr>
                  </a:solidFill>
                </a:rPr>
                <a:t>Baseline Budget</a:t>
              </a:r>
            </a:p>
          </p:txBody>
        </p:sp>
        <p:sp>
          <p:nvSpPr>
            <p:cNvPr id="30" name="TextBox 29"/>
            <p:cNvSpPr txBox="1"/>
            <p:nvPr/>
          </p:nvSpPr>
          <p:spPr>
            <a:xfrm>
              <a:off x="4975266" y="6154381"/>
              <a:ext cx="301686" cy="369332"/>
            </a:xfrm>
            <a:prstGeom prst="rect">
              <a:avLst/>
            </a:prstGeom>
            <a:noFill/>
          </p:spPr>
          <p:txBody>
            <a:bodyPr wrap="none" rtlCol="0">
              <a:spAutoFit/>
            </a:bodyPr>
            <a:lstStyle/>
            <a:p>
              <a:r>
                <a:rPr lang="en-US" dirty="0">
                  <a:solidFill>
                    <a:schemeClr val="tx1">
                      <a:lumMod val="50000"/>
                      <a:lumOff val="50000"/>
                    </a:schemeClr>
                  </a:solidFill>
                </a:rPr>
                <a:t>6</a:t>
              </a:r>
            </a:p>
          </p:txBody>
        </p:sp>
      </p:grpSp>
      <p:grpSp>
        <p:nvGrpSpPr>
          <p:cNvPr id="16" name="Group 15">
            <a:extLst>
              <a:ext uri="{FF2B5EF4-FFF2-40B4-BE49-F238E27FC236}">
                <a16:creationId xmlns:a16="http://schemas.microsoft.com/office/drawing/2014/main" id="{984A9E5F-0802-954D-B33B-8591E1EC58B2}"/>
              </a:ext>
            </a:extLst>
          </p:cNvPr>
          <p:cNvGrpSpPr/>
          <p:nvPr/>
        </p:nvGrpSpPr>
        <p:grpSpPr>
          <a:xfrm>
            <a:off x="5280851" y="3177381"/>
            <a:ext cx="3672969" cy="2835374"/>
            <a:chOff x="5280851" y="3177381"/>
            <a:chExt cx="3672969" cy="2835374"/>
          </a:xfrm>
        </p:grpSpPr>
        <p:sp>
          <p:nvSpPr>
            <p:cNvPr id="38" name="7-Point Star 37"/>
            <p:cNvSpPr/>
            <p:nvPr/>
          </p:nvSpPr>
          <p:spPr>
            <a:xfrm>
              <a:off x="6108807" y="3177381"/>
              <a:ext cx="2845013" cy="2301336"/>
            </a:xfrm>
            <a:prstGeom prst="star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a:t>PTA(s) CREATED</a:t>
              </a:r>
            </a:p>
          </p:txBody>
        </p:sp>
        <p:cxnSp>
          <p:nvCxnSpPr>
            <p:cNvPr id="46" name="Elbow Connector 45"/>
            <p:cNvCxnSpPr>
              <a:stCxn id="29" idx="3"/>
              <a:endCxn id="38" idx="4"/>
            </p:cNvCxnSpPr>
            <p:nvPr/>
          </p:nvCxnSpPr>
          <p:spPr>
            <a:xfrm flipV="1">
              <a:off x="5280851" y="4657385"/>
              <a:ext cx="827949" cy="1355370"/>
            </a:xfrm>
            <a:prstGeom prst="bentConnector3">
              <a:avLst/>
            </a:prstGeom>
            <a:ln>
              <a:solidFill>
                <a:schemeClr val="bg1">
                  <a:lumMod val="65000"/>
                </a:schemeClr>
              </a:solidFill>
              <a:tailEnd type="triangle" w="lg" len="lg"/>
            </a:ln>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7931836" y="4833009"/>
              <a:ext cx="301686" cy="369332"/>
            </a:xfrm>
            <a:prstGeom prst="rect">
              <a:avLst/>
            </a:prstGeom>
            <a:noFill/>
          </p:spPr>
          <p:txBody>
            <a:bodyPr wrap="none" rtlCol="0">
              <a:spAutoFit/>
            </a:bodyPr>
            <a:lstStyle/>
            <a:p>
              <a:r>
                <a:rPr lang="en-US" dirty="0">
                  <a:solidFill>
                    <a:schemeClr val="tx1">
                      <a:lumMod val="50000"/>
                      <a:lumOff val="50000"/>
                    </a:schemeClr>
                  </a:solidFill>
                </a:rPr>
                <a:t>7</a:t>
              </a:r>
            </a:p>
          </p:txBody>
        </p:sp>
      </p:grpSp>
    </p:spTree>
    <p:custDataLst>
      <p:tags r:id="rId1"/>
    </p:custDataLst>
    <p:extLst>
      <p:ext uri="{BB962C8B-B14F-4D97-AF65-F5344CB8AC3E}">
        <p14:creationId xmlns:p14="http://schemas.microsoft.com/office/powerpoint/2010/main" val="1030451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dissolve">
                                      <p:cBhvr>
                                        <p:cTn id="7" dur="500"/>
                                        <p:tgtEl>
                                          <p:spTgt spid="17"/>
                                        </p:tgtEl>
                                      </p:cBhvr>
                                    </p:animEffect>
                                  </p:childTnLst>
                                </p:cTn>
                              </p:par>
                              <p:par>
                                <p:cTn id="8" presetID="9" presetClass="entr" presetSubtype="0"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dissolve">
                                      <p:cBhvr>
                                        <p:cTn id="10" dur="25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dissolv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dissolve">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dissolve">
                                      <p:cBhvr>
                                        <p:cTn id="25" dur="500"/>
                                        <p:tgtEl>
                                          <p:spTgt spid="19"/>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dissolve">
                                      <p:cBhvr>
                                        <p:cTn id="30" dur="5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dissolve">
                                      <p:cBhvr>
                                        <p:cTn id="35" dur="500"/>
                                        <p:tgtEl>
                                          <p:spTgt spid="12"/>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nodeType="click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dissolve">
                                      <p:cBhvr>
                                        <p:cTn id="4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4"/>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Caltech Identity Color Palette">
      <a:dk1>
        <a:sysClr val="windowText" lastClr="000000"/>
      </a:dk1>
      <a:lt1>
        <a:sysClr val="window" lastClr="FFFFFF"/>
      </a:lt1>
      <a:dk2>
        <a:srgbClr val="76777B"/>
      </a:dk2>
      <a:lt2>
        <a:srgbClr val="EEECE1"/>
      </a:lt2>
      <a:accent1>
        <a:srgbClr val="FF6E1E"/>
      </a:accent1>
      <a:accent2>
        <a:srgbClr val="C8C8C8"/>
      </a:accent2>
      <a:accent3>
        <a:srgbClr val="AAA99F"/>
      </a:accent3>
      <a:accent4>
        <a:srgbClr val="7A303F"/>
      </a:accent4>
      <a:accent5>
        <a:srgbClr val="00AFAB"/>
      </a:accent5>
      <a:accent6>
        <a:srgbClr val="849895"/>
      </a:accent6>
      <a:hlink>
        <a:srgbClr val="FF6E1E"/>
      </a:hlink>
      <a:folHlink>
        <a:srgbClr val="00A8E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14250EB0-9B82-42F1-91FE-40949EDD4142}" vid="{CF9781AC-FD1E-4D5F-9CF9-2F911800FEB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098B0C3E4FE5E4A8F6C0D38972A5F0A" ma:contentTypeVersion="41" ma:contentTypeDescription="Create a new document." ma:contentTypeScope="" ma:versionID="00c1047815c31fc079ee98265dbdbd84">
  <xsd:schema xmlns:xsd="http://www.w3.org/2001/XMLSchema" xmlns:xs="http://www.w3.org/2001/XMLSchema" xmlns:p="http://schemas.microsoft.com/office/2006/metadata/properties" xmlns:ns1="http://schemas.microsoft.com/sharepoint/v3" xmlns:ns2="eb96eb8b-470e-4973-8b91-d78321857373" xmlns:ns3="cbb6a3c7-fea7-43c3-bd07-cb0ef34fff8b" targetNamespace="http://schemas.microsoft.com/office/2006/metadata/properties" ma:root="true" ma:fieldsID="9b1e7549c59f2ba2eb1274c1e4633901" ns1:_="" ns2:_="" ns3:_="">
    <xsd:import namespace="http://schemas.microsoft.com/sharepoint/v3"/>
    <xsd:import namespace="eb96eb8b-470e-4973-8b91-d78321857373"/>
    <xsd:import namespace="cbb6a3c7-fea7-43c3-bd07-cb0ef34fff8b"/>
    <xsd:element name="properties">
      <xsd:complexType>
        <xsd:sequence>
          <xsd:element name="documentManagement">
            <xsd:complexType>
              <xsd:all>
                <xsd:element ref="ns1:PublishingStartDate" minOccurs="0"/>
                <xsd:element ref="ns1:PublishingExpirationDate" minOccurs="0"/>
                <xsd:element ref="ns2:SharedWithUsers" minOccurs="0"/>
                <xsd:element ref="ns2:TaxCatchAll" minOccurs="0"/>
                <xsd:element ref="ns2:TaxKeywordTaxHTField" minOccurs="0"/>
                <xsd:element ref="ns3:x9tc" minOccurs="0"/>
                <xsd:element ref="ns2:SharingHintHash" minOccurs="0"/>
                <xsd:element ref="ns2:SharedWithDetails" minOccurs="0"/>
                <xsd:element ref="ns2:d8775e57b88b43abba14982cff5ec56f" minOccurs="0"/>
                <xsd:element ref="ns2:i67d5ea767e34596abd62bfe9e241525"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b96eb8b-470e-4973-8b91-d7832185737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TaxCatchAll" ma:index="11" nillable="true" ma:displayName="Taxonomy Catch All Column" ma:hidden="true" ma:list="{f58b7e00-78d4-43d1-8ece-c4e17da1f514}" ma:internalName="TaxCatchAll" ma:showField="CatchAllData" ma:web="eb96eb8b-470e-4973-8b91-d78321857373">
      <xsd:complexType>
        <xsd:complexContent>
          <xsd:extension base="dms:MultiChoiceLookup">
            <xsd:sequence>
              <xsd:element name="Value" type="dms:Lookup" maxOccurs="unbounded" minOccurs="0" nillable="true"/>
            </xsd:sequence>
          </xsd:extension>
        </xsd:complexContent>
      </xsd:complexType>
    </xsd:element>
    <xsd:element name="TaxKeywordTaxHTField" ma:index="13" nillable="true" ma:taxonomy="true" ma:internalName="TaxKeywordTaxHTField" ma:taxonomyFieldName="TaxKeyword" ma:displayName="Enterprise Keywords" ma:fieldId="{23f27201-bee3-471e-b2e7-b64fd8b7ca38}" ma:taxonomyMulti="true" ma:sspId="c2113186-39af-432d-951a-a58ab5eae62d" ma:termSetId="00000000-0000-0000-0000-000000000000" ma:anchorId="00000000-0000-0000-0000-000000000000" ma:open="true" ma:isKeyword="true">
      <xsd:complexType>
        <xsd:sequence>
          <xsd:element ref="pc:Terms" minOccurs="0" maxOccurs="1"/>
        </xsd:sequence>
      </xsd:complexType>
    </xsd:element>
    <xsd:element name="SharingHintHash" ma:index="15" nillable="true" ma:displayName="Sharing Hint Hash" ma:internalName="SharingHintHash" ma:readOnly="true">
      <xsd:simpleType>
        <xsd:restriction base="dms:Text"/>
      </xsd:simpleType>
    </xsd:element>
    <xsd:element name="SharedWithDetails" ma:index="16" nillable="true" ma:displayName="Shared With Details" ma:internalName="SharedWithDetails" ma:readOnly="true">
      <xsd:simpleType>
        <xsd:restriction base="dms:Note">
          <xsd:maxLength value="255"/>
        </xsd:restriction>
      </xsd:simpleType>
    </xsd:element>
    <xsd:element name="d8775e57b88b43abba14982cff5ec56f" ma:index="17" nillable="true" ma:taxonomy="true" ma:internalName="d8775e57b88b43abba14982cff5ec56f" ma:taxonomyFieldName="Project1" ma:displayName="Project" ma:default="" ma:fieldId="{d8775e57-b88b-43ab-ba14-982cff5ec56f}" ma:taxonomyMulti="true" ma:sspId="c2113186-39af-432d-951a-a58ab5eae62d" ma:termSetId="ad52c5c5-0ef6-43a7-934d-6e71af05946c" ma:anchorId="00000000-0000-0000-0000-000000000000" ma:open="false" ma:isKeyword="false">
      <xsd:complexType>
        <xsd:sequence>
          <xsd:element ref="pc:Terms" minOccurs="0" maxOccurs="1"/>
        </xsd:sequence>
      </xsd:complexType>
    </xsd:element>
    <xsd:element name="i67d5ea767e34596abd62bfe9e241525" ma:index="19" ma:taxonomy="true" ma:internalName="i67d5ea767e34596abd62bfe9e241525" ma:taxonomyFieldName="Service_x0020_Type" ma:displayName="Service Type" ma:default="" ma:fieldId="{267d5ea7-67e3-4596-abd6-2bfe9e241525}" ma:taxonomyMulti="true" ma:sspId="c2113186-39af-432d-951a-a58ab5eae62d" ma:termSetId="cfa9a294-4c95-40d1-995c-3c4bd7040803"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bb6a3c7-fea7-43c3-bd07-cb0ef34fff8b" elementFormDefault="qualified">
    <xsd:import namespace="http://schemas.microsoft.com/office/2006/documentManagement/types"/>
    <xsd:import namespace="http://schemas.microsoft.com/office/infopath/2007/PartnerControls"/>
    <xsd:element name="x9tc" ma:index="14" nillable="true" ma:displayName="Person or Group" ma:list="UserInfo" ma:internalName="x9tc">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TaxCatchAll xmlns="eb96eb8b-470e-4973-8b91-d78321857373">
      <Value>25</Value>
      <Value>16</Value>
      <Value>29</Value>
      <Value>21</Value>
    </TaxCatchAll>
    <TaxKeywordTaxHTField xmlns="eb96eb8b-470e-4973-8b91-d78321857373">
      <Terms xmlns="http://schemas.microsoft.com/office/infopath/2007/PartnerControls"/>
    </TaxKeywordTaxHTField>
    <i67d5ea767e34596abd62bfe9e241525 xmlns="eb96eb8b-470e-4973-8b91-d78321857373">
      <Terms xmlns="http://schemas.microsoft.com/office/infopath/2007/PartnerControls">
        <TermInfo xmlns="http://schemas.microsoft.com/office/infopath/2007/PartnerControls">
          <TermName xmlns="http://schemas.microsoft.com/office/infopath/2007/PartnerControls">Administrative Applications</TermName>
          <TermId xmlns="http://schemas.microsoft.com/office/infopath/2007/PartnerControls">6e04aaf6-4830-4845-881a-c829b67e9252</TermId>
        </TermInfo>
      </Terms>
    </i67d5ea767e34596abd62bfe9e241525>
    <x9tc xmlns="cbb6a3c7-fea7-43c3-bd07-cb0ef34fff8b">
      <UserInfo>
        <DisplayName/>
        <AccountId xsi:nil="true"/>
        <AccountType/>
      </UserInfo>
    </x9tc>
    <d8775e57b88b43abba14982cff5ec56f xmlns="eb96eb8b-470e-4973-8b91-d78321857373">
      <Terms xmlns="http://schemas.microsoft.com/office/infopath/2007/PartnerControls"/>
    </d8775e57b88b43abba14982cff5ec56f>
  </documentManagement>
</p:properties>
</file>

<file path=customXml/itemProps1.xml><?xml version="1.0" encoding="utf-8"?>
<ds:datastoreItem xmlns:ds="http://schemas.openxmlformats.org/officeDocument/2006/customXml" ds:itemID="{BF005B28-D89C-42BB-B06E-F7BBC1BD6B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b96eb8b-470e-4973-8b91-d78321857373"/>
    <ds:schemaRef ds:uri="cbb6a3c7-fea7-43c3-bd07-cb0ef34fff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C8C3313-F465-4656-BD80-367DC78BEEE3}">
  <ds:schemaRefs>
    <ds:schemaRef ds:uri="http://schemas.microsoft.com/sharepoint/v3/contenttype/forms"/>
  </ds:schemaRefs>
</ds:datastoreItem>
</file>

<file path=customXml/itemProps3.xml><?xml version="1.0" encoding="utf-8"?>
<ds:datastoreItem xmlns:ds="http://schemas.openxmlformats.org/officeDocument/2006/customXml" ds:itemID="{EC091E4B-BBD1-468B-BE07-832DCB1585E0}">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bb6a3c7-fea7-43c3-bd07-cb0ef34fff8b"/>
    <ds:schemaRef ds:uri="http://schemas.microsoft.com/sharepoint/v3"/>
    <ds:schemaRef ds:uri="http://purl.org/dc/terms/"/>
    <ds:schemaRef ds:uri="eb96eb8b-470e-4973-8b91-d7832185737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IBS Presentation</Template>
  <TotalTime>36117</TotalTime>
  <Words>2926</Words>
  <Application>Microsoft Office PowerPoint</Application>
  <PresentationFormat>On-screen Show (4:3)</PresentationFormat>
  <Paragraphs>381</Paragraphs>
  <Slides>24</Slides>
  <Notes>24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Wingdings</vt:lpstr>
      <vt:lpstr>Office Theme</vt:lpstr>
      <vt:lpstr>PowerPoint Presentation</vt:lpstr>
      <vt:lpstr>Caltech Financials Data Warehouse Award Installments  and Summaries </vt:lpstr>
      <vt:lpstr>PowerPoint Presentation</vt:lpstr>
      <vt:lpstr>OBI Security</vt:lpstr>
      <vt:lpstr>OBI Security</vt:lpstr>
      <vt:lpstr>OBI Security</vt:lpstr>
      <vt:lpstr>Data Design,  Concepts,  and Logic</vt:lpstr>
      <vt:lpstr>Award Installments</vt:lpstr>
      <vt:lpstr>Award Installments – PTA Creation</vt:lpstr>
      <vt:lpstr>Award Installments</vt:lpstr>
      <vt:lpstr>Award Installments Report</vt:lpstr>
      <vt:lpstr>Summaries</vt:lpstr>
      <vt:lpstr>Summaries</vt:lpstr>
      <vt:lpstr>Budget and Spend</vt:lpstr>
      <vt:lpstr>Budget and Spend</vt:lpstr>
      <vt:lpstr>PTA Summary – Comparison of Budget and Spend</vt:lpstr>
      <vt:lpstr>ITD vs FY</vt:lpstr>
      <vt:lpstr>FY Summaries</vt:lpstr>
      <vt:lpstr>PTA Summary Report</vt:lpstr>
      <vt:lpstr>Accessing the Reports</vt:lpstr>
      <vt:lpstr>Accessing the Reports</vt:lpstr>
      <vt:lpstr>Accessing the Reports</vt:lpstr>
      <vt:lpstr>Caltech Financials Data Warehouse  OBIHelp@caltech.edu  OBI Training Documentation  OBI Training Schedule </vt:lpstr>
      <vt:lpstr>PowerPoint Presentation</vt:lpstr>
    </vt:vector>
  </TitlesOfParts>
  <Company>Caltech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Erin.Lindsay@caltech.edu</dc:creator>
  <cp:lastModifiedBy>Lavner, Michelle</cp:lastModifiedBy>
  <cp:revision>340</cp:revision>
  <cp:lastPrinted>2017-10-10T00:09:16Z</cp:lastPrinted>
  <dcterms:created xsi:type="dcterms:W3CDTF">2017-10-04T23:43:47Z</dcterms:created>
  <dcterms:modified xsi:type="dcterms:W3CDTF">2021-09-21T18:25:27Z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0x0101006098B0C3E4FE5E4A8F6C0D38972A5F0A</vt:lpwstr>
  </property>
  <property fmtid="{D5CDD505-2E9C-101B-9397-08002B2CF9AE}" pid="3" name="Dev Tools">
    <vt:lpwstr/>
  </property>
  <property fmtid="{D5CDD505-2E9C-101B-9397-08002B2CF9AE}" pid="4" name="Group">
    <vt:lpwstr>29;#PMO|5ce9659f-9931-4f02-930c-a26bad388f70</vt:lpwstr>
  </property>
  <property fmtid="{D5CDD505-2E9C-101B-9397-08002B2CF9AE}" pid="5" name="Work Type">
    <vt:lpwstr/>
  </property>
  <property fmtid="{D5CDD505-2E9C-101B-9397-08002B2CF9AE}" pid="6" name="Application">
    <vt:lpwstr/>
  </property>
  <property fmtid="{D5CDD505-2E9C-101B-9397-08002B2CF9AE}" pid="7" name="Document Type">
    <vt:lpwstr>25;#Presentations|08075f21-e912-478e-8619-a0c1e9360a1b</vt:lpwstr>
  </property>
  <property fmtid="{D5CDD505-2E9C-101B-9397-08002B2CF9AE}" pid="8" name="Customer">
    <vt:lpwstr>21;#IMSS|f9cc558f-2c21-4c15-98ed-307a9fb5a107</vt:lpwstr>
  </property>
  <property fmtid="{D5CDD505-2E9C-101B-9397-08002B2CF9AE}" pid="9" name="b3e75a5fb5a14e308860f537e3b6cdbc">
    <vt:lpwstr>IBS|30c28e22-46b6-4825-9711-0aba4a2deacf</vt:lpwstr>
  </property>
  <property fmtid="{D5CDD505-2E9C-101B-9397-08002B2CF9AE}" pid="10" name="Group Ownership">
    <vt:lpwstr>IBS</vt:lpwstr>
  </property>
  <property fmtid="{D5CDD505-2E9C-101B-9397-08002B2CF9AE}" pid="11" name="Service">
    <vt:lpwstr>16;#Administrative Applications|6e04aaf6-4830-4845-881a-c829b67e9252</vt:lpwstr>
  </property>
  <property fmtid="{D5CDD505-2E9C-101B-9397-08002B2CF9AE}" pid="12" name="TaxKeyword">
    <vt:lpwstr/>
  </property>
  <property fmtid="{D5CDD505-2E9C-101B-9397-08002B2CF9AE}" pid="13" name="Service Type">
    <vt:lpwstr>16;#Administrative Applications|6e04aaf6-4830-4845-881a-c829b67e9252</vt:lpwstr>
  </property>
  <property fmtid="{D5CDD505-2E9C-101B-9397-08002B2CF9AE}" pid="14" name="h556f7baf69f43e6b6d894af86d2b37f">
    <vt:lpwstr>Presentations|08075f21-e912-478e-8619-a0c1e9360a1b</vt:lpwstr>
  </property>
  <property fmtid="{D5CDD505-2E9C-101B-9397-08002B2CF9AE}" pid="15" name="Document Type1">
    <vt:lpwstr>25;#Presentations|08075f21-e912-478e-8619-a0c1e9360a1b</vt:lpwstr>
  </property>
  <property fmtid="{D5CDD505-2E9C-101B-9397-08002B2CF9AE}" pid="16" name="m40ebab33e47408c8ccaeb21cfa74e52">
    <vt:lpwstr/>
  </property>
  <property fmtid="{D5CDD505-2E9C-101B-9397-08002B2CF9AE}" pid="17" name="Project1">
    <vt:lpwstr/>
  </property>
  <property fmtid="{D5CDD505-2E9C-101B-9397-08002B2CF9AE}" pid="18" name="TestProjectNew">
    <vt:lpwstr/>
  </property>
  <property fmtid="{D5CDD505-2E9C-101B-9397-08002B2CF9AE}" pid="19" name="b0df9bdd9a9f4474a262e546eb79b545">
    <vt:lpwstr/>
  </property>
  <property fmtid="{D5CDD505-2E9C-101B-9397-08002B2CF9AE}" pid="20" name="Test Project">
    <vt:lpwstr/>
  </property>
  <property fmtid="{D5CDD505-2E9C-101B-9397-08002B2CF9AE}" pid="21" name="Customer1">
    <vt:lpwstr>21;#IMSS|f9cc558f-2c21-4c15-98ed-307a9fb5a107</vt:lpwstr>
  </property>
  <property fmtid="{D5CDD505-2E9C-101B-9397-08002B2CF9AE}" pid="22" name="Application11">
    <vt:lpwstr/>
  </property>
  <property fmtid="{D5CDD505-2E9C-101B-9397-08002B2CF9AE}" pid="23" name="Dev Tools0">
    <vt:lpwstr/>
  </property>
  <property fmtid="{D5CDD505-2E9C-101B-9397-08002B2CF9AE}" pid="24" name="na36426cc92d44c9b920805783a5c3ee">
    <vt:lpwstr>PMO|5ce9659f-9931-4f02-930c-a26bad388f70</vt:lpwstr>
  </property>
  <property fmtid="{D5CDD505-2E9C-101B-9397-08002B2CF9AE}" pid="25" name="Group1">
    <vt:lpwstr>29;#PMO|5ce9659f-9931-4f02-930c-a26bad388f70</vt:lpwstr>
  </property>
  <property fmtid="{D5CDD505-2E9C-101B-9397-08002B2CF9AE}" pid="26" name="c924a798d13c4ad4954d1bf70f966a59">
    <vt:lpwstr/>
  </property>
  <property fmtid="{D5CDD505-2E9C-101B-9397-08002B2CF9AE}" pid="27" name="Work Type0">
    <vt:lpwstr/>
  </property>
  <property fmtid="{D5CDD505-2E9C-101B-9397-08002B2CF9AE}" pid="28" name="i9442ec87aef436983f8bbb666c9482a">
    <vt:lpwstr>IMSS|f9cc558f-2c21-4c15-98ed-307a9fb5a107</vt:lpwstr>
  </property>
  <property fmtid="{D5CDD505-2E9C-101B-9397-08002B2CF9AE}" pid="29" name="fd918087b1874a3a8ba0f73b44d4a561">
    <vt:lpwstr/>
  </property>
  <property fmtid="{D5CDD505-2E9C-101B-9397-08002B2CF9AE}" pid="30" name="i1c97184f9b74a9fa6571a3e57444fe5">
    <vt:lpwstr>Administrative Applications|6e04aaf6-4830-4845-881a-c829b67e9252</vt:lpwstr>
  </property>
  <property fmtid="{D5CDD505-2E9C-101B-9397-08002B2CF9AE}" pid="31" name="m623807aa7294e92bb5745e247527355">
    <vt:lpwstr>Administrative Applications|6e04aaf6-4830-4845-881a-c829b67e9252</vt:lpwstr>
  </property>
  <property fmtid="{D5CDD505-2E9C-101B-9397-08002B2CF9AE}" pid="32" name="j42a843d258a46f0b84a7a2fa4ae1a01">
    <vt:lpwstr>Presentations|08075f21-e912-478e-8619-a0c1e9360a1b</vt:lpwstr>
  </property>
  <property fmtid="{D5CDD505-2E9C-101B-9397-08002B2CF9AE}" pid="33" name="d2e65eefacce486cb41970128b06af36">
    <vt:lpwstr>IMSS|f9cc558f-2c21-4c15-98ed-307a9fb5a107</vt:lpwstr>
  </property>
  <property fmtid="{D5CDD505-2E9C-101B-9397-08002B2CF9AE}" pid="34" name="i5f678ef10f145f79d17ad1dc96ee07b">
    <vt:lpwstr>PMO|5ce9659f-9931-4f02-930c-a26bad388f70</vt:lpwstr>
  </property>
  <property fmtid="{D5CDD505-2E9C-101B-9397-08002B2CF9AE}" pid="35" name="ArticulateGUID">
    <vt:lpwstr>ED255EEF-7131-4244-BD83-0C0179860F22</vt:lpwstr>
  </property>
  <property fmtid="{D5CDD505-2E9C-101B-9397-08002B2CF9AE}" pid="36" name="ArticulatePath">
    <vt:lpwstr>OBIEE - HSS</vt:lpwstr>
  </property>
</Properties>
</file>